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5"/>
  </p:notesMasterIdLst>
  <p:handoutMasterIdLst>
    <p:handoutMasterId r:id="rId46"/>
  </p:handoutMasterIdLst>
  <p:sldIdLst>
    <p:sldId id="1970" r:id="rId5"/>
    <p:sldId id="2004" r:id="rId6"/>
    <p:sldId id="1120" r:id="rId7"/>
    <p:sldId id="2107" r:id="rId8"/>
    <p:sldId id="2108" r:id="rId9"/>
    <p:sldId id="2109" r:id="rId10"/>
    <p:sldId id="678" r:id="rId11"/>
    <p:sldId id="2089" r:id="rId12"/>
    <p:sldId id="2080" r:id="rId13"/>
    <p:sldId id="2123" r:id="rId14"/>
    <p:sldId id="2124" r:id="rId15"/>
    <p:sldId id="2081" r:id="rId16"/>
    <p:sldId id="2135" r:id="rId17"/>
    <p:sldId id="2092" r:id="rId18"/>
    <p:sldId id="2083" r:id="rId19"/>
    <p:sldId id="2110" r:id="rId20"/>
    <p:sldId id="1976" r:id="rId21"/>
    <p:sldId id="2115" r:id="rId22"/>
    <p:sldId id="2116" r:id="rId23"/>
    <p:sldId id="1991" r:id="rId24"/>
    <p:sldId id="2113" r:id="rId25"/>
    <p:sldId id="1994" r:id="rId26"/>
    <p:sldId id="2126" r:id="rId27"/>
    <p:sldId id="2130" r:id="rId28"/>
    <p:sldId id="2007" r:id="rId29"/>
    <p:sldId id="2111" r:id="rId30"/>
    <p:sldId id="2094" r:id="rId31"/>
    <p:sldId id="2129" r:id="rId32"/>
    <p:sldId id="2132" r:id="rId33"/>
    <p:sldId id="2139" r:id="rId34"/>
    <p:sldId id="2121" r:id="rId35"/>
    <p:sldId id="2136" r:id="rId36"/>
    <p:sldId id="2008" r:id="rId37"/>
    <p:sldId id="1960" r:id="rId38"/>
    <p:sldId id="2122" r:id="rId39"/>
    <p:sldId id="2051" r:id="rId40"/>
    <p:sldId id="2127" r:id="rId41"/>
    <p:sldId id="2128" r:id="rId42"/>
    <p:sldId id="2138" r:id="rId43"/>
    <p:sldId id="2141" r:id="rId44"/>
  </p:sldIdLst>
  <p:sldSz cx="12192000" cy="6858000"/>
  <p:notesSz cx="6797675" cy="9926638"/>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E2E0F0"/>
    <a:srgbClr val="2B3378"/>
    <a:srgbClr val="E4F3EE"/>
    <a:srgbClr val="FEE9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76D6BA-5677-674F-9DBF-70A4DE1743E1}" v="2" dt="2023-04-17T14:43:18.173"/>
  </p1510:revLst>
</p1510:revInfo>
</file>

<file path=ppt/tableStyles.xml><?xml version="1.0" encoding="utf-8"?>
<a:tblStyleLst xmlns:a="http://schemas.openxmlformats.org/drawingml/2006/main" def="{5C22544A-7EE6-4342-B048-85BDC9FD1C3A}">
  <a:tblStyle styleId="{9D7B26C5-4107-4FEC-AEDC-1716B250A1EF}" styleName="Lys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oleObject" Target="file:///\\cfil-0005.tjenester.u.dep.no\0700$\Hjem\HOD1368\Demens\Demen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Volumes\ntnu\oi\komm\grafisk_gloshaugen\kolbjorn\2023\helsepersonellkommisjonen_bovim\raamateriale\Figur_1_3.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Fremskrevet</a:t>
            </a:r>
            <a:r>
              <a:rPr lang="nb-NO" baseline="0"/>
              <a:t> a</a:t>
            </a:r>
            <a:r>
              <a:rPr lang="nb-NO"/>
              <a:t>ntall med demens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lineChart>
        <c:grouping val="standard"/>
        <c:varyColors val="0"/>
        <c:ser>
          <c:idx val="0"/>
          <c:order val="0"/>
          <c:tx>
            <c:strRef>
              <c:f>'Ark1'!$A$50</c:f>
              <c:strCache>
                <c:ptCount val="1"/>
                <c:pt idx="0">
                  <c:v>Antall med demens</c:v>
                </c:pt>
              </c:strCache>
            </c:strRef>
          </c:tx>
          <c:spPr>
            <a:ln w="28575" cap="rnd">
              <a:solidFill>
                <a:schemeClr val="accent1"/>
              </a:solidFill>
              <a:round/>
            </a:ln>
            <a:effectLst/>
          </c:spPr>
          <c:marker>
            <c:symbol val="none"/>
          </c:marker>
          <c:cat>
            <c:numRef>
              <c:f>'Ark1'!$B$49:$E$49</c:f>
              <c:numCache>
                <c:formatCode>General</c:formatCode>
                <c:ptCount val="4"/>
                <c:pt idx="0">
                  <c:v>2020</c:v>
                </c:pt>
                <c:pt idx="1">
                  <c:v>2030</c:v>
                </c:pt>
                <c:pt idx="2">
                  <c:v>2040</c:v>
                </c:pt>
                <c:pt idx="3">
                  <c:v>2050</c:v>
                </c:pt>
              </c:numCache>
            </c:numRef>
          </c:cat>
          <c:val>
            <c:numRef>
              <c:f>'Ark1'!$B$50:$E$50</c:f>
              <c:numCache>
                <c:formatCode>General</c:formatCode>
                <c:ptCount val="4"/>
                <c:pt idx="0">
                  <c:v>101118</c:v>
                </c:pt>
                <c:pt idx="1">
                  <c:v>139770</c:v>
                </c:pt>
                <c:pt idx="2">
                  <c:v>192789</c:v>
                </c:pt>
                <c:pt idx="3">
                  <c:v>238499</c:v>
                </c:pt>
              </c:numCache>
            </c:numRef>
          </c:val>
          <c:smooth val="0"/>
          <c:extLst>
            <c:ext xmlns:c16="http://schemas.microsoft.com/office/drawing/2014/chart" uri="{C3380CC4-5D6E-409C-BE32-E72D297353CC}">
              <c16:uniqueId val="{00000000-4F1A-4926-BA86-DC84CF0B29B5}"/>
            </c:ext>
          </c:extLst>
        </c:ser>
        <c:dLbls>
          <c:showLegendKey val="0"/>
          <c:showVal val="0"/>
          <c:showCatName val="0"/>
          <c:showSerName val="0"/>
          <c:showPercent val="0"/>
          <c:showBubbleSize val="0"/>
        </c:dLbls>
        <c:smooth val="0"/>
        <c:axId val="768421648"/>
        <c:axId val="768425256"/>
      </c:lineChart>
      <c:catAx>
        <c:axId val="76842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768425256"/>
        <c:crosses val="autoZero"/>
        <c:auto val="1"/>
        <c:lblAlgn val="ctr"/>
        <c:lblOffset val="100"/>
        <c:noMultiLvlLbl val="0"/>
      </c:catAx>
      <c:valAx>
        <c:axId val="76842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7684216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304129751514045E-2"/>
          <c:y val="2.9728714942354382E-2"/>
          <c:w val="0.6635909749049933"/>
          <c:h val="0.78461990784566538"/>
        </c:manualLayout>
      </c:layout>
      <c:lineChart>
        <c:grouping val="standard"/>
        <c:varyColors val="0"/>
        <c:ser>
          <c:idx val="1"/>
          <c:order val="0"/>
          <c:tx>
            <c:strRef>
              <c:f>'figur 1.3'!$A$5</c:f>
              <c:strCache>
                <c:ptCount val="1"/>
                <c:pt idx="0">
                  <c:v>Max-alternativ kommunal HO</c:v>
                </c:pt>
              </c:strCache>
            </c:strRef>
          </c:tx>
          <c:spPr>
            <a:ln w="28575" cap="rnd">
              <a:solidFill>
                <a:schemeClr val="accent2">
                  <a:lumMod val="75000"/>
                </a:schemeClr>
              </a:solidFill>
              <a:prstDash val="dash"/>
              <a:round/>
            </a:ln>
            <a:effectLst/>
          </c:spPr>
          <c:marker>
            <c:symbol val="none"/>
          </c:marker>
          <c:cat>
            <c:strRef>
              <c:f>'figur 1.3'!$B$3:$W$3</c:f>
              <c:strCache>
                <c:ptCount val="22"/>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strCache>
            </c:strRef>
          </c:cat>
          <c:val>
            <c:numRef>
              <c:f>'figur 1.3'!$B$5:$W$5</c:f>
              <c:numCache>
                <c:formatCode>_-* #\ ##0_-;\-* #\ ##0_-;_-* "-"??_-;_-@_-</c:formatCode>
                <c:ptCount val="22"/>
                <c:pt idx="0">
                  <c:v>189516.99917254923</c:v>
                </c:pt>
                <c:pt idx="1">
                  <c:v>195939.34414877387</c:v>
                </c:pt>
                <c:pt idx="2">
                  <c:v>202363.71602373815</c:v>
                </c:pt>
                <c:pt idx="3">
                  <c:v>209276.54694629717</c:v>
                </c:pt>
                <c:pt idx="4">
                  <c:v>216733.95082301885</c:v>
                </c:pt>
                <c:pt idx="5">
                  <c:v>224393.33870294067</c:v>
                </c:pt>
                <c:pt idx="6">
                  <c:v>232517.04448243155</c:v>
                </c:pt>
                <c:pt idx="7">
                  <c:v>241333.93751227934</c:v>
                </c:pt>
                <c:pt idx="8">
                  <c:v>250836.83227764038</c:v>
                </c:pt>
                <c:pt idx="9">
                  <c:v>261025.80918641624</c:v>
                </c:pt>
                <c:pt idx="10">
                  <c:v>271854.07234344841</c:v>
                </c:pt>
                <c:pt idx="11">
                  <c:v>283272.84027200751</c:v>
                </c:pt>
                <c:pt idx="12">
                  <c:v>295278.94889906188</c:v>
                </c:pt>
                <c:pt idx="13">
                  <c:v>307845.11893950531</c:v>
                </c:pt>
                <c:pt idx="14">
                  <c:v>320867.56818237348</c:v>
                </c:pt>
                <c:pt idx="15">
                  <c:v>334317.86326069222</c:v>
                </c:pt>
                <c:pt idx="16">
                  <c:v>348088.10887684562</c:v>
                </c:pt>
                <c:pt idx="17">
                  <c:v>362007.08508513216</c:v>
                </c:pt>
                <c:pt idx="18">
                  <c:v>376036.53908716032</c:v>
                </c:pt>
                <c:pt idx="19">
                  <c:v>390151.90154478222</c:v>
                </c:pt>
                <c:pt idx="20">
                  <c:v>404292.45880145056</c:v>
                </c:pt>
                <c:pt idx="21">
                  <c:v>418454.74346422707</c:v>
                </c:pt>
              </c:numCache>
            </c:numRef>
          </c:val>
          <c:smooth val="0"/>
          <c:extLst>
            <c:ext xmlns:c16="http://schemas.microsoft.com/office/drawing/2014/chart" uri="{C3380CC4-5D6E-409C-BE32-E72D297353CC}">
              <c16:uniqueId val="{00000000-35E8-2B47-8E27-47ACC277159A}"/>
            </c:ext>
          </c:extLst>
        </c:ser>
        <c:ser>
          <c:idx val="3"/>
          <c:order val="1"/>
          <c:tx>
            <c:strRef>
              <c:f>'figur 1.3'!$A$7</c:f>
              <c:strCache>
                <c:ptCount val="1"/>
                <c:pt idx="0">
                  <c:v>Ref-alternativ kommunal HO</c:v>
                </c:pt>
              </c:strCache>
            </c:strRef>
          </c:tx>
          <c:spPr>
            <a:ln w="28575" cap="rnd">
              <a:solidFill>
                <a:schemeClr val="accent2">
                  <a:lumMod val="75000"/>
                </a:schemeClr>
              </a:solidFill>
              <a:prstDash val="solid"/>
              <a:round/>
            </a:ln>
            <a:effectLst/>
          </c:spPr>
          <c:marker>
            <c:symbol val="none"/>
          </c:marker>
          <c:cat>
            <c:strRef>
              <c:f>'figur 1.3'!$B$3:$W$3</c:f>
              <c:strCache>
                <c:ptCount val="22"/>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strCache>
            </c:strRef>
          </c:cat>
          <c:val>
            <c:numRef>
              <c:f>'figur 1.3'!$B$7:$W$7</c:f>
              <c:numCache>
                <c:formatCode>_-* #\ ##0_-;\-* #\ ##0_-;_-* "-"??_-;_-@_-</c:formatCode>
                <c:ptCount val="22"/>
                <c:pt idx="0">
                  <c:v>189516.99917254923</c:v>
                </c:pt>
                <c:pt idx="1">
                  <c:v>192557.23159563704</c:v>
                </c:pt>
                <c:pt idx="2">
                  <c:v>196749.63058833533</c:v>
                </c:pt>
                <c:pt idx="3">
                  <c:v>200088.78276131177</c:v>
                </c:pt>
                <c:pt idx="4">
                  <c:v>203764.06080329465</c:v>
                </c:pt>
                <c:pt idx="5">
                  <c:v>207407.24208143755</c:v>
                </c:pt>
                <c:pt idx="6">
                  <c:v>211248.87251312242</c:v>
                </c:pt>
                <c:pt idx="7">
                  <c:v>215488.98766162631</c:v>
                </c:pt>
                <c:pt idx="8">
                  <c:v>220097.07680899845</c:v>
                </c:pt>
                <c:pt idx="9">
                  <c:v>225051.75909779416</c:v>
                </c:pt>
                <c:pt idx="10">
                  <c:v>230294.45281940856</c:v>
                </c:pt>
                <c:pt idx="11">
                  <c:v>235785.91444848629</c:v>
                </c:pt>
                <c:pt idx="12">
                  <c:v>241494.63422345478</c:v>
                </c:pt>
                <c:pt idx="13">
                  <c:v>247385.28276123005</c:v>
                </c:pt>
                <c:pt idx="14">
                  <c:v>253376.40139448672</c:v>
                </c:pt>
                <c:pt idx="15">
                  <c:v>259437.37677256833</c:v>
                </c:pt>
                <c:pt idx="16">
                  <c:v>265485.75335107802</c:v>
                </c:pt>
                <c:pt idx="17">
                  <c:v>271385.02417719574</c:v>
                </c:pt>
                <c:pt idx="18">
                  <c:v>277112.99242578627</c:v>
                </c:pt>
                <c:pt idx="19">
                  <c:v>282629.71283141791</c:v>
                </c:pt>
                <c:pt idx="20">
                  <c:v>287862.23512518918</c:v>
                </c:pt>
                <c:pt idx="21">
                  <c:v>292806.04464302392</c:v>
                </c:pt>
              </c:numCache>
            </c:numRef>
          </c:val>
          <c:smooth val="0"/>
          <c:extLst>
            <c:ext xmlns:c16="http://schemas.microsoft.com/office/drawing/2014/chart" uri="{C3380CC4-5D6E-409C-BE32-E72D297353CC}">
              <c16:uniqueId val="{00000001-35E8-2B47-8E27-47ACC277159A}"/>
            </c:ext>
          </c:extLst>
        </c:ser>
        <c:ser>
          <c:idx val="5"/>
          <c:order val="2"/>
          <c:tx>
            <c:strRef>
              <c:f>'figur 1.3'!$A$9</c:f>
              <c:strCache>
                <c:ptCount val="1"/>
                <c:pt idx="0">
                  <c:v>Min-alternativ kommunal HO</c:v>
                </c:pt>
              </c:strCache>
            </c:strRef>
          </c:tx>
          <c:spPr>
            <a:ln w="28575" cap="rnd">
              <a:solidFill>
                <a:schemeClr val="accent2">
                  <a:lumMod val="75000"/>
                </a:schemeClr>
              </a:solidFill>
              <a:prstDash val="sysDash"/>
              <a:round/>
            </a:ln>
            <a:effectLst/>
          </c:spPr>
          <c:marker>
            <c:symbol val="none"/>
          </c:marker>
          <c:cat>
            <c:strRef>
              <c:f>'figur 1.3'!$B$3:$W$3</c:f>
              <c:strCache>
                <c:ptCount val="22"/>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strCache>
            </c:strRef>
          </c:cat>
          <c:val>
            <c:numRef>
              <c:f>'figur 1.3'!$B$9:$W$9</c:f>
              <c:numCache>
                <c:formatCode>_-* #\ ##0_-;\-* #\ ##0_-;_-* "-"??_-;_-@_-</c:formatCode>
                <c:ptCount val="22"/>
                <c:pt idx="0">
                  <c:v>189516.99917254923</c:v>
                </c:pt>
                <c:pt idx="1">
                  <c:v>189700.50296925195</c:v>
                </c:pt>
                <c:pt idx="2">
                  <c:v>189841.26565869164</c:v>
                </c:pt>
                <c:pt idx="3">
                  <c:v>190184.99431459483</c:v>
                </c:pt>
                <c:pt idx="4">
                  <c:v>190707.34860492061</c:v>
                </c:pt>
                <c:pt idx="5">
                  <c:v>191144.40208726178</c:v>
                </c:pt>
                <c:pt idx="6">
                  <c:v>191651.7892363235</c:v>
                </c:pt>
                <c:pt idx="7">
                  <c:v>192360.92836386891</c:v>
                </c:pt>
                <c:pt idx="8">
                  <c:v>193247.60144101075</c:v>
                </c:pt>
                <c:pt idx="9">
                  <c:v>194293.36574106989</c:v>
                </c:pt>
                <c:pt idx="10">
                  <c:v>195459.78651125438</c:v>
                </c:pt>
                <c:pt idx="11">
                  <c:v>196720.29205088504</c:v>
                </c:pt>
                <c:pt idx="12">
                  <c:v>198053.9556745321</c:v>
                </c:pt>
                <c:pt idx="13">
                  <c:v>199439.3377199308</c:v>
                </c:pt>
                <c:pt idx="14">
                  <c:v>200831.09144247364</c:v>
                </c:pt>
                <c:pt idx="15">
                  <c:v>202211.97610584737</c:v>
                </c:pt>
                <c:pt idx="16">
                  <c:v>203538.69660069622</c:v>
                </c:pt>
                <c:pt idx="17">
                  <c:v>204741.90090685117</c:v>
                </c:pt>
                <c:pt idx="18">
                  <c:v>205812.5469277591</c:v>
                </c:pt>
                <c:pt idx="19">
                  <c:v>206733.14903317887</c:v>
                </c:pt>
                <c:pt idx="20">
                  <c:v>207470.99435918324</c:v>
                </c:pt>
                <c:pt idx="21">
                  <c:v>208028.78746681169</c:v>
                </c:pt>
              </c:numCache>
            </c:numRef>
          </c:val>
          <c:smooth val="0"/>
          <c:extLst>
            <c:ext xmlns:c16="http://schemas.microsoft.com/office/drawing/2014/chart" uri="{C3380CC4-5D6E-409C-BE32-E72D297353CC}">
              <c16:uniqueId val="{00000002-35E8-2B47-8E27-47ACC277159A}"/>
            </c:ext>
          </c:extLst>
        </c:ser>
        <c:ser>
          <c:idx val="0"/>
          <c:order val="3"/>
          <c:tx>
            <c:strRef>
              <c:f>'figur 1.3'!$A$4</c:f>
              <c:strCache>
                <c:ptCount val="1"/>
                <c:pt idx="0">
                  <c:v>Max-alternativ spesialisthelsetj.</c:v>
                </c:pt>
              </c:strCache>
            </c:strRef>
          </c:tx>
          <c:spPr>
            <a:ln w="28575" cap="rnd">
              <a:solidFill>
                <a:schemeClr val="accent6">
                  <a:lumMod val="75000"/>
                </a:schemeClr>
              </a:solidFill>
              <a:prstDash val="dash"/>
              <a:round/>
            </a:ln>
            <a:effectLst/>
          </c:spPr>
          <c:marker>
            <c:symbol val="none"/>
          </c:marker>
          <c:cat>
            <c:strRef>
              <c:f>'figur 1.3'!$B$3:$W$3</c:f>
              <c:strCache>
                <c:ptCount val="22"/>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strCache>
            </c:strRef>
          </c:cat>
          <c:val>
            <c:numRef>
              <c:f>'figur 1.3'!$B$4:$W$4</c:f>
              <c:numCache>
                <c:formatCode>_-* #\ ##0_-;\-* #\ ##0_-;_-* "-"??_-;_-@_-</c:formatCode>
                <c:ptCount val="22"/>
                <c:pt idx="0">
                  <c:v>125139.70869094897</c:v>
                </c:pt>
                <c:pt idx="1">
                  <c:v>127996.51962458507</c:v>
                </c:pt>
                <c:pt idx="2">
                  <c:v>130968.45701598446</c:v>
                </c:pt>
                <c:pt idx="3">
                  <c:v>134198.44447088492</c:v>
                </c:pt>
                <c:pt idx="4">
                  <c:v>137392.33751645702</c:v>
                </c:pt>
                <c:pt idx="5">
                  <c:v>140460.01951076067</c:v>
                </c:pt>
                <c:pt idx="6">
                  <c:v>143498.82322607673</c:v>
                </c:pt>
                <c:pt idx="7">
                  <c:v>146628.05720638027</c:v>
                </c:pt>
                <c:pt idx="8">
                  <c:v>149815.8037064106</c:v>
                </c:pt>
                <c:pt idx="9">
                  <c:v>153053.04543618669</c:v>
                </c:pt>
                <c:pt idx="10">
                  <c:v>156331.48368581606</c:v>
                </c:pt>
                <c:pt idx="11">
                  <c:v>159625.87922173567</c:v>
                </c:pt>
                <c:pt idx="12">
                  <c:v>162942.29595645229</c:v>
                </c:pt>
                <c:pt idx="13">
                  <c:v>166284.48382535603</c:v>
                </c:pt>
                <c:pt idx="14">
                  <c:v>169634.04535662435</c:v>
                </c:pt>
                <c:pt idx="15">
                  <c:v>172986.83238969184</c:v>
                </c:pt>
                <c:pt idx="16">
                  <c:v>176358.86264115473</c:v>
                </c:pt>
                <c:pt idx="17">
                  <c:v>179750.61441195468</c:v>
                </c:pt>
                <c:pt idx="18">
                  <c:v>183124.6243929746</c:v>
                </c:pt>
                <c:pt idx="19">
                  <c:v>186484.13510718572</c:v>
                </c:pt>
                <c:pt idx="20">
                  <c:v>189841.10346012478</c:v>
                </c:pt>
                <c:pt idx="21">
                  <c:v>193197.62352818888</c:v>
                </c:pt>
              </c:numCache>
            </c:numRef>
          </c:val>
          <c:smooth val="0"/>
          <c:extLst>
            <c:ext xmlns:c16="http://schemas.microsoft.com/office/drawing/2014/chart" uri="{C3380CC4-5D6E-409C-BE32-E72D297353CC}">
              <c16:uniqueId val="{00000003-35E8-2B47-8E27-47ACC277159A}"/>
            </c:ext>
          </c:extLst>
        </c:ser>
        <c:ser>
          <c:idx val="2"/>
          <c:order val="4"/>
          <c:tx>
            <c:strRef>
              <c:f>'figur 1.3'!$A$6</c:f>
              <c:strCache>
                <c:ptCount val="1"/>
                <c:pt idx="0">
                  <c:v>Ref-alternativ spesialisthelsetj.</c:v>
                </c:pt>
              </c:strCache>
            </c:strRef>
          </c:tx>
          <c:spPr>
            <a:ln w="28575" cap="rnd">
              <a:solidFill>
                <a:schemeClr val="accent6">
                  <a:lumMod val="75000"/>
                </a:schemeClr>
              </a:solidFill>
              <a:round/>
            </a:ln>
            <a:effectLst/>
          </c:spPr>
          <c:marker>
            <c:symbol val="none"/>
          </c:marker>
          <c:cat>
            <c:strRef>
              <c:f>'figur 1.3'!$B$3:$W$3</c:f>
              <c:strCache>
                <c:ptCount val="22"/>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strCache>
            </c:strRef>
          </c:cat>
          <c:val>
            <c:numRef>
              <c:f>'figur 1.3'!$B$6:$W$6</c:f>
              <c:numCache>
                <c:formatCode>_-* #\ ##0_-;\-* #\ ##0_-;_-* "-"??_-;_-@_-</c:formatCode>
                <c:ptCount val="22"/>
                <c:pt idx="0">
                  <c:v>125139.71730829797</c:v>
                </c:pt>
                <c:pt idx="1">
                  <c:v>127349.41653520522</c:v>
                </c:pt>
                <c:pt idx="2">
                  <c:v>129428.51570386731</c:v>
                </c:pt>
                <c:pt idx="3">
                  <c:v>131721.0057930325</c:v>
                </c:pt>
                <c:pt idx="4">
                  <c:v>133936.96372249175</c:v>
                </c:pt>
                <c:pt idx="5">
                  <c:v>135993.29064822884</c:v>
                </c:pt>
                <c:pt idx="6">
                  <c:v>137991.07251179728</c:v>
                </c:pt>
                <c:pt idx="7">
                  <c:v>140041.90735304134</c:v>
                </c:pt>
                <c:pt idx="8">
                  <c:v>142113.99903948294</c:v>
                </c:pt>
                <c:pt idx="9">
                  <c:v>144197.6007602824</c:v>
                </c:pt>
                <c:pt idx="10">
                  <c:v>146284.04308289813</c:v>
                </c:pt>
                <c:pt idx="11">
                  <c:v>148352.24855610006</c:v>
                </c:pt>
                <c:pt idx="12">
                  <c:v>150401.09265391258</c:v>
                </c:pt>
                <c:pt idx="13">
                  <c:v>152433.1786837297</c:v>
                </c:pt>
                <c:pt idx="14">
                  <c:v>154434.10601160018</c:v>
                </c:pt>
                <c:pt idx="15">
                  <c:v>156397.64413023746</c:v>
                </c:pt>
                <c:pt idx="16">
                  <c:v>158344.64196257989</c:v>
                </c:pt>
                <c:pt idx="17">
                  <c:v>160274.7648980378</c:v>
                </c:pt>
                <c:pt idx="18">
                  <c:v>162150.45494440291</c:v>
                </c:pt>
                <c:pt idx="19">
                  <c:v>163971.99793952436</c:v>
                </c:pt>
                <c:pt idx="20">
                  <c:v>165755.58974122474</c:v>
                </c:pt>
                <c:pt idx="21">
                  <c:v>167500.20787673612</c:v>
                </c:pt>
              </c:numCache>
            </c:numRef>
          </c:val>
          <c:smooth val="0"/>
          <c:extLst>
            <c:ext xmlns:c16="http://schemas.microsoft.com/office/drawing/2014/chart" uri="{C3380CC4-5D6E-409C-BE32-E72D297353CC}">
              <c16:uniqueId val="{00000004-35E8-2B47-8E27-47ACC277159A}"/>
            </c:ext>
          </c:extLst>
        </c:ser>
        <c:ser>
          <c:idx val="4"/>
          <c:order val="5"/>
          <c:tx>
            <c:strRef>
              <c:f>'figur 1.3'!$A$8</c:f>
              <c:strCache>
                <c:ptCount val="1"/>
                <c:pt idx="0">
                  <c:v>Min-alternativ spesialisthelsetj.</c:v>
                </c:pt>
              </c:strCache>
            </c:strRef>
          </c:tx>
          <c:spPr>
            <a:ln w="28575" cap="rnd">
              <a:solidFill>
                <a:schemeClr val="accent6">
                  <a:lumMod val="75000"/>
                </a:schemeClr>
              </a:solidFill>
              <a:prstDash val="sysDash"/>
              <a:round/>
            </a:ln>
            <a:effectLst/>
          </c:spPr>
          <c:marker>
            <c:symbol val="none"/>
          </c:marker>
          <c:cat>
            <c:strRef>
              <c:f>'figur 1.3'!$B$3:$W$3</c:f>
              <c:strCache>
                <c:ptCount val="22"/>
                <c:pt idx="0">
                  <c:v>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pt idx="17">
                  <c:v>2036</c:v>
                </c:pt>
                <c:pt idx="18">
                  <c:v>2037</c:v>
                </c:pt>
                <c:pt idx="19">
                  <c:v>2038</c:v>
                </c:pt>
                <c:pt idx="20">
                  <c:v>2039</c:v>
                </c:pt>
                <c:pt idx="21">
                  <c:v>2040</c:v>
                </c:pt>
              </c:strCache>
            </c:strRef>
          </c:cat>
          <c:val>
            <c:numRef>
              <c:f>'figur 1.3'!$B$8:$W$8</c:f>
              <c:numCache>
                <c:formatCode>_-* #\ ##0_-;\-* #\ ##0_-;_-* "-"??_-;_-@_-</c:formatCode>
                <c:ptCount val="22"/>
                <c:pt idx="0">
                  <c:v>125139.71730829797</c:v>
                </c:pt>
                <c:pt idx="1">
                  <c:v>126088.53122297548</c:v>
                </c:pt>
                <c:pt idx="2">
                  <c:v>126878.26262510277</c:v>
                </c:pt>
                <c:pt idx="3">
                  <c:v>127847.11049783758</c:v>
                </c:pt>
                <c:pt idx="4">
                  <c:v>128710.78953702266</c:v>
                </c:pt>
                <c:pt idx="5">
                  <c:v>129392.94979652156</c:v>
                </c:pt>
                <c:pt idx="6">
                  <c:v>129993.83236735644</c:v>
                </c:pt>
                <c:pt idx="7">
                  <c:v>130619.61540380568</c:v>
                </c:pt>
                <c:pt idx="8">
                  <c:v>131239.89379283003</c:v>
                </c:pt>
                <c:pt idx="9">
                  <c:v>131845.60893497389</c:v>
                </c:pt>
                <c:pt idx="10">
                  <c:v>132429.03588269412</c:v>
                </c:pt>
                <c:pt idx="11">
                  <c:v>132971.63892792922</c:v>
                </c:pt>
                <c:pt idx="12">
                  <c:v>133473.33315474744</c:v>
                </c:pt>
                <c:pt idx="13">
                  <c:v>133937.33299760474</c:v>
                </c:pt>
                <c:pt idx="14">
                  <c:v>134351.95346976904</c:v>
                </c:pt>
                <c:pt idx="15">
                  <c:v>134713.02863597593</c:v>
                </c:pt>
                <c:pt idx="16">
                  <c:v>135039.67742213476</c:v>
                </c:pt>
                <c:pt idx="17">
                  <c:v>135332.40326749044</c:v>
                </c:pt>
                <c:pt idx="18">
                  <c:v>135560.58783748091</c:v>
                </c:pt>
                <c:pt idx="19">
                  <c:v>135726.16764351085</c:v>
                </c:pt>
                <c:pt idx="20">
                  <c:v>135844.07699991838</c:v>
                </c:pt>
                <c:pt idx="21">
                  <c:v>135914.72192646223</c:v>
                </c:pt>
              </c:numCache>
            </c:numRef>
          </c:val>
          <c:smooth val="0"/>
          <c:extLst>
            <c:ext xmlns:c16="http://schemas.microsoft.com/office/drawing/2014/chart" uri="{C3380CC4-5D6E-409C-BE32-E72D297353CC}">
              <c16:uniqueId val="{00000005-35E8-2B47-8E27-47ACC277159A}"/>
            </c:ext>
          </c:extLst>
        </c:ser>
        <c:dLbls>
          <c:showLegendKey val="0"/>
          <c:showVal val="0"/>
          <c:showCatName val="0"/>
          <c:showSerName val="0"/>
          <c:showPercent val="0"/>
          <c:showBubbleSize val="0"/>
        </c:dLbls>
        <c:smooth val="0"/>
        <c:axId val="797943760"/>
        <c:axId val="797944088"/>
      </c:lineChart>
      <c:catAx>
        <c:axId val="79794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797944088"/>
        <c:crosses val="autoZero"/>
        <c:auto val="1"/>
        <c:lblAlgn val="ctr"/>
        <c:lblOffset val="100"/>
        <c:noMultiLvlLbl val="0"/>
      </c:catAx>
      <c:valAx>
        <c:axId val="797944088"/>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7979437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8335F682-8D0E-40F3-9D9E-001FBE99FFFD}" type="doc">
      <dgm:prSet loTypeId="urn:microsoft.com/office/officeart/2008/layout/LinedList" loCatId="list" qsTypeId="urn:microsoft.com/office/officeart/2005/8/quickstyle/simple4" qsCatId="simple" csTypeId="urn:microsoft.com/office/officeart/2005/8/colors/accent4_2" csCatId="accent4"/>
      <dgm:spPr/>
      <dgm:t>
        <a:bodyPr/>
        <a:lstStyle/>
        <a:p>
          <a:endParaRPr lang="en-US"/>
        </a:p>
      </dgm:t>
    </dgm:pt>
    <dgm:pt modelId="{E8C07538-3F5A-42FD-975B-DFE2E00A88A6}">
      <dgm:prSet/>
      <dgm:spPr/>
      <dgm:t>
        <a:bodyPr/>
        <a:lstStyle/>
        <a:p>
          <a:r>
            <a:rPr lang="nb-NO"/>
            <a:t>Knapphet </a:t>
          </a:r>
          <a:r>
            <a:rPr lang="nb-NO" err="1"/>
            <a:t>pa</a:t>
          </a:r>
          <a:r>
            <a:rPr lang="nb-NO"/>
            <a:t>̊ helsepersonell </a:t>
          </a:r>
          <a:r>
            <a:rPr lang="nb-NO" err="1"/>
            <a:t>gjer</a:t>
          </a:r>
          <a:r>
            <a:rPr lang="nb-NO"/>
            <a:t> at det er </a:t>
          </a:r>
          <a:r>
            <a:rPr lang="nb-NO" err="1"/>
            <a:t>viktigare</a:t>
          </a:r>
          <a:r>
            <a:rPr lang="nb-NO"/>
            <a:t> enn </a:t>
          </a:r>
          <a:r>
            <a:rPr lang="nb-NO" err="1"/>
            <a:t>nokon</a:t>
          </a:r>
          <a:r>
            <a:rPr lang="nb-NO"/>
            <a:t> gong å </a:t>
          </a:r>
          <a:r>
            <a:rPr lang="nb-NO" err="1"/>
            <a:t>vere</a:t>
          </a:r>
          <a:r>
            <a:rPr lang="nb-NO"/>
            <a:t> bevisst på kven som skal </a:t>
          </a:r>
          <a:r>
            <a:rPr lang="nb-NO" err="1"/>
            <a:t>gjere</a:t>
          </a:r>
          <a:r>
            <a:rPr lang="nb-NO"/>
            <a:t> kva</a:t>
          </a:r>
          <a:endParaRPr lang="en-US"/>
        </a:p>
      </dgm:t>
    </dgm:pt>
    <dgm:pt modelId="{7D62D040-F14D-454C-9B82-FC7E0AAA138C}" type="parTrans" cxnId="{20EB9370-ECE2-4131-B782-C073E0A79D7D}">
      <dgm:prSet/>
      <dgm:spPr/>
      <dgm:t>
        <a:bodyPr/>
        <a:lstStyle/>
        <a:p>
          <a:endParaRPr lang="en-US"/>
        </a:p>
      </dgm:t>
    </dgm:pt>
    <dgm:pt modelId="{017C368F-F9B8-414C-92F6-DD584B829E70}" type="sibTrans" cxnId="{20EB9370-ECE2-4131-B782-C073E0A79D7D}">
      <dgm:prSet/>
      <dgm:spPr/>
      <dgm:t>
        <a:bodyPr/>
        <a:lstStyle/>
        <a:p>
          <a:endParaRPr lang="en-US"/>
        </a:p>
      </dgm:t>
    </dgm:pt>
    <dgm:pt modelId="{19538853-8FF6-43E2-8FC8-F5D849335B07}">
      <dgm:prSet/>
      <dgm:spPr/>
      <dgm:t>
        <a:bodyPr/>
        <a:lstStyle/>
        <a:p>
          <a:r>
            <a:rPr lang="nb-NO"/>
            <a:t>Arbeide systematisk med kartlegging av arbeidsprosessar og kompetanse for å få til riktig oppgåvedeling</a:t>
          </a:r>
          <a:endParaRPr lang="en-US"/>
        </a:p>
      </dgm:t>
    </dgm:pt>
    <dgm:pt modelId="{3693C223-0F6A-4779-B604-82622BB426D3}" type="parTrans" cxnId="{89E87377-8C7E-41BC-A466-7F84B805C087}">
      <dgm:prSet/>
      <dgm:spPr/>
      <dgm:t>
        <a:bodyPr/>
        <a:lstStyle/>
        <a:p>
          <a:endParaRPr lang="en-US"/>
        </a:p>
      </dgm:t>
    </dgm:pt>
    <dgm:pt modelId="{4B39B00F-F8CA-4F06-AD72-5D50EFE8F0C8}" type="sibTrans" cxnId="{89E87377-8C7E-41BC-A466-7F84B805C087}">
      <dgm:prSet/>
      <dgm:spPr/>
      <dgm:t>
        <a:bodyPr/>
        <a:lstStyle/>
        <a:p>
          <a:endParaRPr lang="en-US"/>
        </a:p>
      </dgm:t>
    </dgm:pt>
    <dgm:pt modelId="{B8A472FB-3E2F-430F-B00B-80BEF73D17F7}">
      <dgm:prSet/>
      <dgm:spPr/>
      <dgm:t>
        <a:bodyPr/>
        <a:lstStyle/>
        <a:p>
          <a:r>
            <a:rPr lang="nb-NO"/>
            <a:t>Fordele oppgåver til anna personell der helsefagleg kompetanse ikkje er nødvendig</a:t>
          </a:r>
          <a:endParaRPr lang="en-US"/>
        </a:p>
      </dgm:t>
    </dgm:pt>
    <dgm:pt modelId="{02454FC1-A2B9-4A6A-BA03-1CC0CA007D30}" type="parTrans" cxnId="{5598C4E4-3CF9-4B72-917D-FB1108FF8529}">
      <dgm:prSet/>
      <dgm:spPr/>
      <dgm:t>
        <a:bodyPr/>
        <a:lstStyle/>
        <a:p>
          <a:endParaRPr lang="en-US"/>
        </a:p>
      </dgm:t>
    </dgm:pt>
    <dgm:pt modelId="{A2F62D31-78EA-4075-8778-DEA706D7E032}" type="sibTrans" cxnId="{5598C4E4-3CF9-4B72-917D-FB1108FF8529}">
      <dgm:prSet/>
      <dgm:spPr/>
      <dgm:t>
        <a:bodyPr/>
        <a:lstStyle/>
        <a:p>
          <a:endParaRPr lang="en-US"/>
        </a:p>
      </dgm:t>
    </dgm:pt>
    <dgm:pt modelId="{5CC6BF80-E7EE-6849-813A-A4B781877DD4}" type="pres">
      <dgm:prSet presAssocID="{8335F682-8D0E-40F3-9D9E-001FBE99FFFD}" presName="vert0" presStyleCnt="0">
        <dgm:presLayoutVars>
          <dgm:dir/>
          <dgm:animOne val="branch"/>
          <dgm:animLvl val="lvl"/>
        </dgm:presLayoutVars>
      </dgm:prSet>
      <dgm:spPr/>
    </dgm:pt>
    <dgm:pt modelId="{9FE06250-5583-5149-9268-C52D594D3CB0}" type="pres">
      <dgm:prSet presAssocID="{E8C07538-3F5A-42FD-975B-DFE2E00A88A6}" presName="thickLine" presStyleLbl="alignNode1" presStyleIdx="0" presStyleCnt="3"/>
      <dgm:spPr/>
    </dgm:pt>
    <dgm:pt modelId="{C0BE0E73-17FF-B340-85EE-9BEB5B8F6978}" type="pres">
      <dgm:prSet presAssocID="{E8C07538-3F5A-42FD-975B-DFE2E00A88A6}" presName="horz1" presStyleCnt="0"/>
      <dgm:spPr/>
    </dgm:pt>
    <dgm:pt modelId="{EA404AE7-D623-5440-8058-E9A5DA96A343}" type="pres">
      <dgm:prSet presAssocID="{E8C07538-3F5A-42FD-975B-DFE2E00A88A6}" presName="tx1" presStyleLbl="revTx" presStyleIdx="0" presStyleCnt="3"/>
      <dgm:spPr/>
    </dgm:pt>
    <dgm:pt modelId="{45403F08-537E-094E-9ECF-D9561B942CA0}" type="pres">
      <dgm:prSet presAssocID="{E8C07538-3F5A-42FD-975B-DFE2E00A88A6}" presName="vert1" presStyleCnt="0"/>
      <dgm:spPr/>
    </dgm:pt>
    <dgm:pt modelId="{94DF48D8-AF96-954A-BFF4-E2345A61CC73}" type="pres">
      <dgm:prSet presAssocID="{19538853-8FF6-43E2-8FC8-F5D849335B07}" presName="thickLine" presStyleLbl="alignNode1" presStyleIdx="1" presStyleCnt="3"/>
      <dgm:spPr/>
    </dgm:pt>
    <dgm:pt modelId="{6C379895-71D5-E04B-9442-29BF7D35543D}" type="pres">
      <dgm:prSet presAssocID="{19538853-8FF6-43E2-8FC8-F5D849335B07}" presName="horz1" presStyleCnt="0"/>
      <dgm:spPr/>
    </dgm:pt>
    <dgm:pt modelId="{C4436C71-25D9-F54C-850C-0C0C82164BD7}" type="pres">
      <dgm:prSet presAssocID="{19538853-8FF6-43E2-8FC8-F5D849335B07}" presName="tx1" presStyleLbl="revTx" presStyleIdx="1" presStyleCnt="3"/>
      <dgm:spPr/>
    </dgm:pt>
    <dgm:pt modelId="{5B2BF46F-F2AD-FB4C-B832-2B82AA1A49AC}" type="pres">
      <dgm:prSet presAssocID="{19538853-8FF6-43E2-8FC8-F5D849335B07}" presName="vert1" presStyleCnt="0"/>
      <dgm:spPr/>
    </dgm:pt>
    <dgm:pt modelId="{730A097A-897D-BE42-8650-BBCE63235EB2}" type="pres">
      <dgm:prSet presAssocID="{B8A472FB-3E2F-430F-B00B-80BEF73D17F7}" presName="thickLine" presStyleLbl="alignNode1" presStyleIdx="2" presStyleCnt="3"/>
      <dgm:spPr/>
    </dgm:pt>
    <dgm:pt modelId="{A2BA9228-1B32-464D-A4FC-B2731EC52C06}" type="pres">
      <dgm:prSet presAssocID="{B8A472FB-3E2F-430F-B00B-80BEF73D17F7}" presName="horz1" presStyleCnt="0"/>
      <dgm:spPr/>
    </dgm:pt>
    <dgm:pt modelId="{2E64ADD5-86F1-D248-94B4-D0B91BB98277}" type="pres">
      <dgm:prSet presAssocID="{B8A472FB-3E2F-430F-B00B-80BEF73D17F7}" presName="tx1" presStyleLbl="revTx" presStyleIdx="2" presStyleCnt="3"/>
      <dgm:spPr/>
    </dgm:pt>
    <dgm:pt modelId="{643E47F1-8493-AC49-AB77-57099221FE22}" type="pres">
      <dgm:prSet presAssocID="{B8A472FB-3E2F-430F-B00B-80BEF73D17F7}" presName="vert1" presStyleCnt="0"/>
      <dgm:spPr/>
    </dgm:pt>
  </dgm:ptLst>
  <dgm:cxnLst>
    <dgm:cxn modelId="{636A0362-68D8-B645-A3FD-9CDE9D78E3B6}" type="presOf" srcId="{B8A472FB-3E2F-430F-B00B-80BEF73D17F7}" destId="{2E64ADD5-86F1-D248-94B4-D0B91BB98277}" srcOrd="0" destOrd="0" presId="urn:microsoft.com/office/officeart/2008/layout/LinedList"/>
    <dgm:cxn modelId="{20EB9370-ECE2-4131-B782-C073E0A79D7D}" srcId="{8335F682-8D0E-40F3-9D9E-001FBE99FFFD}" destId="{E8C07538-3F5A-42FD-975B-DFE2E00A88A6}" srcOrd="0" destOrd="0" parTransId="{7D62D040-F14D-454C-9B82-FC7E0AAA138C}" sibTransId="{017C368F-F9B8-414C-92F6-DD584B829E70}"/>
    <dgm:cxn modelId="{89E87377-8C7E-41BC-A466-7F84B805C087}" srcId="{8335F682-8D0E-40F3-9D9E-001FBE99FFFD}" destId="{19538853-8FF6-43E2-8FC8-F5D849335B07}" srcOrd="1" destOrd="0" parTransId="{3693C223-0F6A-4779-B604-82622BB426D3}" sibTransId="{4B39B00F-F8CA-4F06-AD72-5D50EFE8F0C8}"/>
    <dgm:cxn modelId="{D006CA7A-E497-784C-A118-B69AEE053CCA}" type="presOf" srcId="{8335F682-8D0E-40F3-9D9E-001FBE99FFFD}" destId="{5CC6BF80-E7EE-6849-813A-A4B781877DD4}" srcOrd="0" destOrd="0" presId="urn:microsoft.com/office/officeart/2008/layout/LinedList"/>
    <dgm:cxn modelId="{F4442088-18CC-3044-AD52-DCBB52DF93A2}" type="presOf" srcId="{19538853-8FF6-43E2-8FC8-F5D849335B07}" destId="{C4436C71-25D9-F54C-850C-0C0C82164BD7}" srcOrd="0" destOrd="0" presId="urn:microsoft.com/office/officeart/2008/layout/LinedList"/>
    <dgm:cxn modelId="{12DCF7D9-00CF-5E4D-AE40-8DEBBCB64D38}" type="presOf" srcId="{E8C07538-3F5A-42FD-975B-DFE2E00A88A6}" destId="{EA404AE7-D623-5440-8058-E9A5DA96A343}" srcOrd="0" destOrd="0" presId="urn:microsoft.com/office/officeart/2008/layout/LinedList"/>
    <dgm:cxn modelId="{5598C4E4-3CF9-4B72-917D-FB1108FF8529}" srcId="{8335F682-8D0E-40F3-9D9E-001FBE99FFFD}" destId="{B8A472FB-3E2F-430F-B00B-80BEF73D17F7}" srcOrd="2" destOrd="0" parTransId="{02454FC1-A2B9-4A6A-BA03-1CC0CA007D30}" sibTransId="{A2F62D31-78EA-4075-8778-DEA706D7E032}"/>
    <dgm:cxn modelId="{25784676-571A-724A-B970-3DC74AC9518F}" type="presParOf" srcId="{5CC6BF80-E7EE-6849-813A-A4B781877DD4}" destId="{9FE06250-5583-5149-9268-C52D594D3CB0}" srcOrd="0" destOrd="0" presId="urn:microsoft.com/office/officeart/2008/layout/LinedList"/>
    <dgm:cxn modelId="{EB6C2BB2-E995-E544-86F8-804497B60A28}" type="presParOf" srcId="{5CC6BF80-E7EE-6849-813A-A4B781877DD4}" destId="{C0BE0E73-17FF-B340-85EE-9BEB5B8F6978}" srcOrd="1" destOrd="0" presId="urn:microsoft.com/office/officeart/2008/layout/LinedList"/>
    <dgm:cxn modelId="{E7536E7E-D530-2A4B-9EC6-A26D26E432AD}" type="presParOf" srcId="{C0BE0E73-17FF-B340-85EE-9BEB5B8F6978}" destId="{EA404AE7-D623-5440-8058-E9A5DA96A343}" srcOrd="0" destOrd="0" presId="urn:microsoft.com/office/officeart/2008/layout/LinedList"/>
    <dgm:cxn modelId="{C237A684-12A7-7048-835A-0C3270D4302A}" type="presParOf" srcId="{C0BE0E73-17FF-B340-85EE-9BEB5B8F6978}" destId="{45403F08-537E-094E-9ECF-D9561B942CA0}" srcOrd="1" destOrd="0" presId="urn:microsoft.com/office/officeart/2008/layout/LinedList"/>
    <dgm:cxn modelId="{496B8913-ACF3-3145-98D8-2201F1175E9B}" type="presParOf" srcId="{5CC6BF80-E7EE-6849-813A-A4B781877DD4}" destId="{94DF48D8-AF96-954A-BFF4-E2345A61CC73}" srcOrd="2" destOrd="0" presId="urn:microsoft.com/office/officeart/2008/layout/LinedList"/>
    <dgm:cxn modelId="{A1C7FE7D-8E89-264F-BC97-9DC45EF77741}" type="presParOf" srcId="{5CC6BF80-E7EE-6849-813A-A4B781877DD4}" destId="{6C379895-71D5-E04B-9442-29BF7D35543D}" srcOrd="3" destOrd="0" presId="urn:microsoft.com/office/officeart/2008/layout/LinedList"/>
    <dgm:cxn modelId="{97C11455-D681-ED4D-B8C9-DF879C8755EE}" type="presParOf" srcId="{6C379895-71D5-E04B-9442-29BF7D35543D}" destId="{C4436C71-25D9-F54C-850C-0C0C82164BD7}" srcOrd="0" destOrd="0" presId="urn:microsoft.com/office/officeart/2008/layout/LinedList"/>
    <dgm:cxn modelId="{55D3D6DF-7E49-834C-B616-9ABD57511510}" type="presParOf" srcId="{6C379895-71D5-E04B-9442-29BF7D35543D}" destId="{5B2BF46F-F2AD-FB4C-B832-2B82AA1A49AC}" srcOrd="1" destOrd="0" presId="urn:microsoft.com/office/officeart/2008/layout/LinedList"/>
    <dgm:cxn modelId="{9A356472-FE7A-5647-9FDE-09CE6D2BFF8E}" type="presParOf" srcId="{5CC6BF80-E7EE-6849-813A-A4B781877DD4}" destId="{730A097A-897D-BE42-8650-BBCE63235EB2}" srcOrd="4" destOrd="0" presId="urn:microsoft.com/office/officeart/2008/layout/LinedList"/>
    <dgm:cxn modelId="{15DE47C8-251A-FD42-AC56-959D62BE4970}" type="presParOf" srcId="{5CC6BF80-E7EE-6849-813A-A4B781877DD4}" destId="{A2BA9228-1B32-464D-A4FC-B2731EC52C06}" srcOrd="5" destOrd="0" presId="urn:microsoft.com/office/officeart/2008/layout/LinedList"/>
    <dgm:cxn modelId="{AA8A8585-67C6-9D4A-BF38-D6B48DB28F55}" type="presParOf" srcId="{A2BA9228-1B32-464D-A4FC-B2731EC52C06}" destId="{2E64ADD5-86F1-D248-94B4-D0B91BB98277}" srcOrd="0" destOrd="0" presId="urn:microsoft.com/office/officeart/2008/layout/LinedList"/>
    <dgm:cxn modelId="{0418C751-EA68-8B43-93FA-43D313734ABA}" type="presParOf" srcId="{A2BA9228-1B32-464D-A4FC-B2731EC52C06}" destId="{643E47F1-8493-AC49-AB77-57099221FE22}"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EEC6CA-3647-471A-8CBC-CAEB12C24B75}" type="doc">
      <dgm:prSet loTypeId="urn:microsoft.com/office/officeart/2018/2/layout/IconVerticalSolidList" loCatId="icon" qsTypeId="urn:microsoft.com/office/officeart/2005/8/quickstyle/simple1" qsCatId="simple" csTypeId="urn:microsoft.com/office/officeart/2018/5/colors/Iconchunking_neutralicontext_accent0_3" csCatId="mainScheme" phldr="1"/>
      <dgm:spPr/>
      <dgm:t>
        <a:bodyPr/>
        <a:lstStyle/>
        <a:p>
          <a:endParaRPr lang="en-US"/>
        </a:p>
      </dgm:t>
    </dgm:pt>
    <dgm:pt modelId="{A35ACE46-E55A-4FD0-969E-CDE496B86243}">
      <dgm:prSet/>
      <dgm:spPr/>
      <dgm:t>
        <a:bodyPr/>
        <a:lstStyle/>
        <a:p>
          <a:r>
            <a:rPr lang="nb-NO"/>
            <a:t>Styrke og bruke faglege nettverk</a:t>
          </a:r>
          <a:endParaRPr lang="en-US"/>
        </a:p>
      </dgm:t>
    </dgm:pt>
    <dgm:pt modelId="{2B3F97FB-2F03-41FE-9259-01F193EDBC2C}" type="parTrans" cxnId="{58D5A2C6-DE6B-4F1F-BCB7-8BEAED0081CE}">
      <dgm:prSet/>
      <dgm:spPr/>
      <dgm:t>
        <a:bodyPr/>
        <a:lstStyle/>
        <a:p>
          <a:endParaRPr lang="en-US"/>
        </a:p>
      </dgm:t>
    </dgm:pt>
    <dgm:pt modelId="{2F7959C0-84F2-4049-AD69-BDB64B927132}" type="sibTrans" cxnId="{58D5A2C6-DE6B-4F1F-BCB7-8BEAED0081CE}">
      <dgm:prSet/>
      <dgm:spPr/>
      <dgm:t>
        <a:bodyPr/>
        <a:lstStyle/>
        <a:p>
          <a:endParaRPr lang="en-US"/>
        </a:p>
      </dgm:t>
    </dgm:pt>
    <dgm:pt modelId="{94BDDD74-4E27-4981-AAD0-86B4BFD2AB56}">
      <dgm:prSet/>
      <dgm:spPr/>
      <dgm:t>
        <a:bodyPr/>
        <a:lstStyle/>
        <a:p>
          <a:r>
            <a:rPr lang="nb-NO" i="0"/>
            <a:t>Gjennomgå DRG-takstar og justere eigenbetaling </a:t>
          </a:r>
          <a:endParaRPr lang="en-US"/>
        </a:p>
      </dgm:t>
    </dgm:pt>
    <dgm:pt modelId="{A36A7E88-AA9A-493C-B503-88CC3629EA43}" type="parTrans" cxnId="{9FACF656-E335-4C36-BE3B-C440C47BC80D}">
      <dgm:prSet/>
      <dgm:spPr/>
      <dgm:t>
        <a:bodyPr/>
        <a:lstStyle/>
        <a:p>
          <a:endParaRPr lang="en-US"/>
        </a:p>
      </dgm:t>
    </dgm:pt>
    <dgm:pt modelId="{0BB04B36-B513-4D7A-A692-B811EB7D23BA}" type="sibTrans" cxnId="{9FACF656-E335-4C36-BE3B-C440C47BC80D}">
      <dgm:prSet/>
      <dgm:spPr/>
      <dgm:t>
        <a:bodyPr/>
        <a:lstStyle/>
        <a:p>
          <a:endParaRPr lang="en-US"/>
        </a:p>
      </dgm:t>
    </dgm:pt>
    <dgm:pt modelId="{4DDAA12B-7EE8-4419-AF13-8DA329807E1C}">
      <dgm:prSet/>
      <dgm:spPr/>
      <dgm:t>
        <a:bodyPr/>
        <a:lstStyle/>
        <a:p>
          <a:r>
            <a:rPr lang="nb-NO" i="0"/>
            <a:t>Utrgreie verknadar for personellbehov av endringar i politikk og pasientrettigheiter i helse- og omsorgstenestene </a:t>
          </a:r>
          <a:endParaRPr lang="en-US"/>
        </a:p>
      </dgm:t>
    </dgm:pt>
    <dgm:pt modelId="{A76BF62B-A39F-459C-B0D2-DCE56DBB9551}" type="parTrans" cxnId="{BD412356-A5D9-47BA-8971-E5A501485F5A}">
      <dgm:prSet/>
      <dgm:spPr/>
      <dgm:t>
        <a:bodyPr/>
        <a:lstStyle/>
        <a:p>
          <a:endParaRPr lang="en-US"/>
        </a:p>
      </dgm:t>
    </dgm:pt>
    <dgm:pt modelId="{EBC22EB2-96E0-44BD-BD77-87BF4BBED783}" type="sibTrans" cxnId="{BD412356-A5D9-47BA-8971-E5A501485F5A}">
      <dgm:prSet/>
      <dgm:spPr/>
      <dgm:t>
        <a:bodyPr/>
        <a:lstStyle/>
        <a:p>
          <a:endParaRPr lang="en-US"/>
        </a:p>
      </dgm:t>
    </dgm:pt>
    <dgm:pt modelId="{46A7F0A7-8F17-4DEB-B46D-75FB95A6EC58}">
      <dgm:prSet/>
      <dgm:spPr/>
      <dgm:t>
        <a:bodyPr/>
        <a:lstStyle/>
        <a:p>
          <a:r>
            <a:rPr lang="nb-NO" i="0" err="1"/>
            <a:t>Forbetre</a:t>
          </a:r>
          <a:r>
            <a:rPr lang="nb-NO" i="0"/>
            <a:t> statistikk knytta til private helse- og </a:t>
          </a:r>
          <a:r>
            <a:rPr lang="nb-NO" i="0" err="1"/>
            <a:t>omsorgstenester</a:t>
          </a:r>
          <a:r>
            <a:rPr lang="nb-NO" i="0"/>
            <a:t> </a:t>
          </a:r>
          <a:endParaRPr lang="en-US"/>
        </a:p>
      </dgm:t>
    </dgm:pt>
    <dgm:pt modelId="{9A360800-C089-4022-A2AB-162AF813B501}" type="parTrans" cxnId="{709C4942-EA80-4615-B6EA-01F8E5738E79}">
      <dgm:prSet/>
      <dgm:spPr/>
      <dgm:t>
        <a:bodyPr/>
        <a:lstStyle/>
        <a:p>
          <a:endParaRPr lang="en-US"/>
        </a:p>
      </dgm:t>
    </dgm:pt>
    <dgm:pt modelId="{7164AC65-075A-4B91-8A8E-C646F194F65F}" type="sibTrans" cxnId="{709C4942-EA80-4615-B6EA-01F8E5738E79}">
      <dgm:prSet/>
      <dgm:spPr/>
      <dgm:t>
        <a:bodyPr/>
        <a:lstStyle/>
        <a:p>
          <a:endParaRPr lang="en-US"/>
        </a:p>
      </dgm:t>
    </dgm:pt>
    <dgm:pt modelId="{2A5049D8-664B-48ED-BE1F-A074667E800F}" type="pres">
      <dgm:prSet presAssocID="{5AEEC6CA-3647-471A-8CBC-CAEB12C24B75}" presName="root" presStyleCnt="0">
        <dgm:presLayoutVars>
          <dgm:dir/>
          <dgm:resizeHandles val="exact"/>
        </dgm:presLayoutVars>
      </dgm:prSet>
      <dgm:spPr/>
    </dgm:pt>
    <dgm:pt modelId="{01FE5BD4-7D1F-4839-8584-86FD9359D288}" type="pres">
      <dgm:prSet presAssocID="{A35ACE46-E55A-4FD0-969E-CDE496B86243}" presName="compNode" presStyleCnt="0"/>
      <dgm:spPr/>
    </dgm:pt>
    <dgm:pt modelId="{C51A8064-2795-47A6-B990-7F2334616346}" type="pres">
      <dgm:prSet presAssocID="{A35ACE46-E55A-4FD0-969E-CDE496B86243}" presName="bgRect" presStyleLbl="bgShp" presStyleIdx="0" presStyleCnt="4"/>
      <dgm:spPr/>
    </dgm:pt>
    <dgm:pt modelId="{A4FB2892-5FD4-4619-B1E5-6C66B7CF91B1}" type="pres">
      <dgm:prSet presAssocID="{A35ACE46-E55A-4FD0-969E-CDE496B8624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ttverk"/>
        </a:ext>
      </dgm:extLst>
    </dgm:pt>
    <dgm:pt modelId="{2FA2F914-6B04-41D6-BC73-AD000FB48A50}" type="pres">
      <dgm:prSet presAssocID="{A35ACE46-E55A-4FD0-969E-CDE496B86243}" presName="spaceRect" presStyleCnt="0"/>
      <dgm:spPr/>
    </dgm:pt>
    <dgm:pt modelId="{0F2CBC04-686D-4ACD-8736-6F42557AAA23}" type="pres">
      <dgm:prSet presAssocID="{A35ACE46-E55A-4FD0-969E-CDE496B86243}" presName="parTx" presStyleLbl="revTx" presStyleIdx="0" presStyleCnt="4">
        <dgm:presLayoutVars>
          <dgm:chMax val="0"/>
          <dgm:chPref val="0"/>
        </dgm:presLayoutVars>
      </dgm:prSet>
      <dgm:spPr/>
    </dgm:pt>
    <dgm:pt modelId="{63A97FFC-26C0-4ED9-8DD4-755AAF6C474B}" type="pres">
      <dgm:prSet presAssocID="{2F7959C0-84F2-4049-AD69-BDB64B927132}" presName="sibTrans" presStyleCnt="0"/>
      <dgm:spPr/>
    </dgm:pt>
    <dgm:pt modelId="{621DCE6F-0D9D-4A3D-B52C-52EEF8A738CA}" type="pres">
      <dgm:prSet presAssocID="{94BDDD74-4E27-4981-AAD0-86B4BFD2AB56}" presName="compNode" presStyleCnt="0"/>
      <dgm:spPr/>
    </dgm:pt>
    <dgm:pt modelId="{0134E444-996B-498C-85D8-8DDA11EA1F7E}" type="pres">
      <dgm:prSet presAssocID="{94BDDD74-4E27-4981-AAD0-86B4BFD2AB56}" presName="bgRect" presStyleLbl="bgShp" presStyleIdx="1" presStyleCnt="4"/>
      <dgm:spPr/>
    </dgm:pt>
    <dgm:pt modelId="{989692B7-A98A-4441-A952-E629F417D540}" type="pres">
      <dgm:prSet presAssocID="{94BDDD74-4E27-4981-AAD0-86B4BFD2AB5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oskop"/>
        </a:ext>
      </dgm:extLst>
    </dgm:pt>
    <dgm:pt modelId="{B5BE5019-5063-43E2-BD4C-1F8A96E57C7B}" type="pres">
      <dgm:prSet presAssocID="{94BDDD74-4E27-4981-AAD0-86B4BFD2AB56}" presName="spaceRect" presStyleCnt="0"/>
      <dgm:spPr/>
    </dgm:pt>
    <dgm:pt modelId="{095D8C3D-7E1D-45EC-9442-F36687130CCB}" type="pres">
      <dgm:prSet presAssocID="{94BDDD74-4E27-4981-AAD0-86B4BFD2AB56}" presName="parTx" presStyleLbl="revTx" presStyleIdx="1" presStyleCnt="4">
        <dgm:presLayoutVars>
          <dgm:chMax val="0"/>
          <dgm:chPref val="0"/>
        </dgm:presLayoutVars>
      </dgm:prSet>
      <dgm:spPr/>
    </dgm:pt>
    <dgm:pt modelId="{7DD5D485-C5FA-4156-8460-55CFE88CD1FE}" type="pres">
      <dgm:prSet presAssocID="{0BB04B36-B513-4D7A-A692-B811EB7D23BA}" presName="sibTrans" presStyleCnt="0"/>
      <dgm:spPr/>
    </dgm:pt>
    <dgm:pt modelId="{B5A2E448-1E01-4AB1-A30F-63CEE1B290BD}" type="pres">
      <dgm:prSet presAssocID="{4DDAA12B-7EE8-4419-AF13-8DA329807E1C}" presName="compNode" presStyleCnt="0"/>
      <dgm:spPr/>
    </dgm:pt>
    <dgm:pt modelId="{1027E38E-103C-43B6-A809-A04B921C51B7}" type="pres">
      <dgm:prSet presAssocID="{4DDAA12B-7EE8-4419-AF13-8DA329807E1C}" presName="bgRect" presStyleLbl="bgShp" presStyleIdx="2" presStyleCnt="4"/>
      <dgm:spPr/>
    </dgm:pt>
    <dgm:pt modelId="{1F3E6829-4D2C-4894-8630-E0FA72E19DEE}" type="pres">
      <dgm:prSet presAssocID="{4DDAA12B-7EE8-4419-AF13-8DA329807E1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Bubble"/>
        </a:ext>
      </dgm:extLst>
    </dgm:pt>
    <dgm:pt modelId="{8D02B575-A466-44D3-9B69-75E1FFEC392A}" type="pres">
      <dgm:prSet presAssocID="{4DDAA12B-7EE8-4419-AF13-8DA329807E1C}" presName="spaceRect" presStyleCnt="0"/>
      <dgm:spPr/>
    </dgm:pt>
    <dgm:pt modelId="{CEFE1E82-B9F0-4AD4-9DCF-66A3F353F199}" type="pres">
      <dgm:prSet presAssocID="{4DDAA12B-7EE8-4419-AF13-8DA329807E1C}" presName="parTx" presStyleLbl="revTx" presStyleIdx="2" presStyleCnt="4">
        <dgm:presLayoutVars>
          <dgm:chMax val="0"/>
          <dgm:chPref val="0"/>
        </dgm:presLayoutVars>
      </dgm:prSet>
      <dgm:spPr/>
    </dgm:pt>
    <dgm:pt modelId="{2A5D37D2-E7F3-43D5-94CF-1F027A6BB6F8}" type="pres">
      <dgm:prSet presAssocID="{EBC22EB2-96E0-44BD-BD77-87BF4BBED783}" presName="sibTrans" presStyleCnt="0"/>
      <dgm:spPr/>
    </dgm:pt>
    <dgm:pt modelId="{86C65410-8E16-48D2-9FEC-48F5D01AC868}" type="pres">
      <dgm:prSet presAssocID="{46A7F0A7-8F17-4DEB-B46D-75FB95A6EC58}" presName="compNode" presStyleCnt="0"/>
      <dgm:spPr/>
    </dgm:pt>
    <dgm:pt modelId="{6F83522B-5462-435B-8B7A-5A35B469FEEA}" type="pres">
      <dgm:prSet presAssocID="{46A7F0A7-8F17-4DEB-B46D-75FB95A6EC58}" presName="bgRect" presStyleLbl="bgShp" presStyleIdx="3" presStyleCnt="4"/>
      <dgm:spPr/>
    </dgm:pt>
    <dgm:pt modelId="{6180ABC4-3D1D-4388-AE58-3075D73F21C5}" type="pres">
      <dgm:prSet presAssocID="{46A7F0A7-8F17-4DEB-B46D-75FB95A6EC5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r chart"/>
        </a:ext>
      </dgm:extLst>
    </dgm:pt>
    <dgm:pt modelId="{495A9243-2B50-4452-9A67-B24DD4D39418}" type="pres">
      <dgm:prSet presAssocID="{46A7F0A7-8F17-4DEB-B46D-75FB95A6EC58}" presName="spaceRect" presStyleCnt="0"/>
      <dgm:spPr/>
    </dgm:pt>
    <dgm:pt modelId="{FC074D52-A4AE-42FB-AFC3-5B384AFD7652}" type="pres">
      <dgm:prSet presAssocID="{46A7F0A7-8F17-4DEB-B46D-75FB95A6EC58}" presName="parTx" presStyleLbl="revTx" presStyleIdx="3" presStyleCnt="4">
        <dgm:presLayoutVars>
          <dgm:chMax val="0"/>
          <dgm:chPref val="0"/>
        </dgm:presLayoutVars>
      </dgm:prSet>
      <dgm:spPr/>
    </dgm:pt>
  </dgm:ptLst>
  <dgm:cxnLst>
    <dgm:cxn modelId="{3F5B0823-2410-4F40-BBB5-1F13459B8791}" type="presOf" srcId="{A35ACE46-E55A-4FD0-969E-CDE496B86243}" destId="{0F2CBC04-686D-4ACD-8736-6F42557AAA23}" srcOrd="0" destOrd="0" presId="urn:microsoft.com/office/officeart/2018/2/layout/IconVerticalSolidList"/>
    <dgm:cxn modelId="{709C4942-EA80-4615-B6EA-01F8E5738E79}" srcId="{5AEEC6CA-3647-471A-8CBC-CAEB12C24B75}" destId="{46A7F0A7-8F17-4DEB-B46D-75FB95A6EC58}" srcOrd="3" destOrd="0" parTransId="{9A360800-C089-4022-A2AB-162AF813B501}" sibTransId="{7164AC65-075A-4B91-8A8E-C646F194F65F}"/>
    <dgm:cxn modelId="{38147372-8E5F-44E1-93B9-3A18A6B27457}" type="presOf" srcId="{94BDDD74-4E27-4981-AAD0-86B4BFD2AB56}" destId="{095D8C3D-7E1D-45EC-9442-F36687130CCB}" srcOrd="0" destOrd="0" presId="urn:microsoft.com/office/officeart/2018/2/layout/IconVerticalSolidList"/>
    <dgm:cxn modelId="{BD412356-A5D9-47BA-8971-E5A501485F5A}" srcId="{5AEEC6CA-3647-471A-8CBC-CAEB12C24B75}" destId="{4DDAA12B-7EE8-4419-AF13-8DA329807E1C}" srcOrd="2" destOrd="0" parTransId="{A76BF62B-A39F-459C-B0D2-DCE56DBB9551}" sibTransId="{EBC22EB2-96E0-44BD-BD77-87BF4BBED783}"/>
    <dgm:cxn modelId="{6FC32C56-8D77-432A-983D-C196132265CA}" type="presOf" srcId="{4DDAA12B-7EE8-4419-AF13-8DA329807E1C}" destId="{CEFE1E82-B9F0-4AD4-9DCF-66A3F353F199}" srcOrd="0" destOrd="0" presId="urn:microsoft.com/office/officeart/2018/2/layout/IconVerticalSolidList"/>
    <dgm:cxn modelId="{9FACF656-E335-4C36-BE3B-C440C47BC80D}" srcId="{5AEEC6CA-3647-471A-8CBC-CAEB12C24B75}" destId="{94BDDD74-4E27-4981-AAD0-86B4BFD2AB56}" srcOrd="1" destOrd="0" parTransId="{A36A7E88-AA9A-493C-B503-88CC3629EA43}" sibTransId="{0BB04B36-B513-4D7A-A692-B811EB7D23BA}"/>
    <dgm:cxn modelId="{2A69DBC4-A436-4C5A-80CD-C12683438D1B}" type="presOf" srcId="{46A7F0A7-8F17-4DEB-B46D-75FB95A6EC58}" destId="{FC074D52-A4AE-42FB-AFC3-5B384AFD7652}" srcOrd="0" destOrd="0" presId="urn:microsoft.com/office/officeart/2018/2/layout/IconVerticalSolidList"/>
    <dgm:cxn modelId="{58D5A2C6-DE6B-4F1F-BCB7-8BEAED0081CE}" srcId="{5AEEC6CA-3647-471A-8CBC-CAEB12C24B75}" destId="{A35ACE46-E55A-4FD0-969E-CDE496B86243}" srcOrd="0" destOrd="0" parTransId="{2B3F97FB-2F03-41FE-9259-01F193EDBC2C}" sibTransId="{2F7959C0-84F2-4049-AD69-BDB64B927132}"/>
    <dgm:cxn modelId="{8B4857E9-8956-44F8-BBA0-717667711716}" type="presOf" srcId="{5AEEC6CA-3647-471A-8CBC-CAEB12C24B75}" destId="{2A5049D8-664B-48ED-BE1F-A074667E800F}" srcOrd="0" destOrd="0" presId="urn:microsoft.com/office/officeart/2018/2/layout/IconVerticalSolidList"/>
    <dgm:cxn modelId="{C907FCA2-9B44-4D8C-B1BC-0EA530F8785F}" type="presParOf" srcId="{2A5049D8-664B-48ED-BE1F-A074667E800F}" destId="{01FE5BD4-7D1F-4839-8584-86FD9359D288}" srcOrd="0" destOrd="0" presId="urn:microsoft.com/office/officeart/2018/2/layout/IconVerticalSolidList"/>
    <dgm:cxn modelId="{9CE4C951-8BD8-49B4-ACE7-9B2276D969B4}" type="presParOf" srcId="{01FE5BD4-7D1F-4839-8584-86FD9359D288}" destId="{C51A8064-2795-47A6-B990-7F2334616346}" srcOrd="0" destOrd="0" presId="urn:microsoft.com/office/officeart/2018/2/layout/IconVerticalSolidList"/>
    <dgm:cxn modelId="{AFE4B084-B719-4114-859B-1AA0F8637D36}" type="presParOf" srcId="{01FE5BD4-7D1F-4839-8584-86FD9359D288}" destId="{A4FB2892-5FD4-4619-B1E5-6C66B7CF91B1}" srcOrd="1" destOrd="0" presId="urn:microsoft.com/office/officeart/2018/2/layout/IconVerticalSolidList"/>
    <dgm:cxn modelId="{CEB45C84-0679-4ADD-B56F-40C608684830}" type="presParOf" srcId="{01FE5BD4-7D1F-4839-8584-86FD9359D288}" destId="{2FA2F914-6B04-41D6-BC73-AD000FB48A50}" srcOrd="2" destOrd="0" presId="urn:microsoft.com/office/officeart/2018/2/layout/IconVerticalSolidList"/>
    <dgm:cxn modelId="{F922883C-1052-4FF0-924C-BE23E5FC1EF0}" type="presParOf" srcId="{01FE5BD4-7D1F-4839-8584-86FD9359D288}" destId="{0F2CBC04-686D-4ACD-8736-6F42557AAA23}" srcOrd="3" destOrd="0" presId="urn:microsoft.com/office/officeart/2018/2/layout/IconVerticalSolidList"/>
    <dgm:cxn modelId="{AADF0AD3-73BA-4299-B419-E19FC171D735}" type="presParOf" srcId="{2A5049D8-664B-48ED-BE1F-A074667E800F}" destId="{63A97FFC-26C0-4ED9-8DD4-755AAF6C474B}" srcOrd="1" destOrd="0" presId="urn:microsoft.com/office/officeart/2018/2/layout/IconVerticalSolidList"/>
    <dgm:cxn modelId="{2C3ECF7A-7F63-49FD-9414-C79E6C79331D}" type="presParOf" srcId="{2A5049D8-664B-48ED-BE1F-A074667E800F}" destId="{621DCE6F-0D9D-4A3D-B52C-52EEF8A738CA}" srcOrd="2" destOrd="0" presId="urn:microsoft.com/office/officeart/2018/2/layout/IconVerticalSolidList"/>
    <dgm:cxn modelId="{206F5DAD-555C-4AD9-9E9B-F7939EC7F196}" type="presParOf" srcId="{621DCE6F-0D9D-4A3D-B52C-52EEF8A738CA}" destId="{0134E444-996B-498C-85D8-8DDA11EA1F7E}" srcOrd="0" destOrd="0" presId="urn:microsoft.com/office/officeart/2018/2/layout/IconVerticalSolidList"/>
    <dgm:cxn modelId="{491351EC-559F-4973-8026-7CBF62C6340A}" type="presParOf" srcId="{621DCE6F-0D9D-4A3D-B52C-52EEF8A738CA}" destId="{989692B7-A98A-4441-A952-E629F417D540}" srcOrd="1" destOrd="0" presId="urn:microsoft.com/office/officeart/2018/2/layout/IconVerticalSolidList"/>
    <dgm:cxn modelId="{A292D243-8734-4258-A9F4-00BB93E3C461}" type="presParOf" srcId="{621DCE6F-0D9D-4A3D-B52C-52EEF8A738CA}" destId="{B5BE5019-5063-43E2-BD4C-1F8A96E57C7B}" srcOrd="2" destOrd="0" presId="urn:microsoft.com/office/officeart/2018/2/layout/IconVerticalSolidList"/>
    <dgm:cxn modelId="{A1B06BE9-CEC6-4F5E-B44B-48D5665D4A09}" type="presParOf" srcId="{621DCE6F-0D9D-4A3D-B52C-52EEF8A738CA}" destId="{095D8C3D-7E1D-45EC-9442-F36687130CCB}" srcOrd="3" destOrd="0" presId="urn:microsoft.com/office/officeart/2018/2/layout/IconVerticalSolidList"/>
    <dgm:cxn modelId="{E05C2114-9CCA-44B6-915F-368B62230CFD}" type="presParOf" srcId="{2A5049D8-664B-48ED-BE1F-A074667E800F}" destId="{7DD5D485-C5FA-4156-8460-55CFE88CD1FE}" srcOrd="3" destOrd="0" presId="urn:microsoft.com/office/officeart/2018/2/layout/IconVerticalSolidList"/>
    <dgm:cxn modelId="{628C3446-1130-4BD7-BBDA-8603B1B3454C}" type="presParOf" srcId="{2A5049D8-664B-48ED-BE1F-A074667E800F}" destId="{B5A2E448-1E01-4AB1-A30F-63CEE1B290BD}" srcOrd="4" destOrd="0" presId="urn:microsoft.com/office/officeart/2018/2/layout/IconVerticalSolidList"/>
    <dgm:cxn modelId="{DBF18E9F-4A71-492B-9AA2-B0B0917F68F5}" type="presParOf" srcId="{B5A2E448-1E01-4AB1-A30F-63CEE1B290BD}" destId="{1027E38E-103C-43B6-A809-A04B921C51B7}" srcOrd="0" destOrd="0" presId="urn:microsoft.com/office/officeart/2018/2/layout/IconVerticalSolidList"/>
    <dgm:cxn modelId="{0BCBA0F0-4577-45D3-ABC5-0426EFCF488A}" type="presParOf" srcId="{B5A2E448-1E01-4AB1-A30F-63CEE1B290BD}" destId="{1F3E6829-4D2C-4894-8630-E0FA72E19DEE}" srcOrd="1" destOrd="0" presId="urn:microsoft.com/office/officeart/2018/2/layout/IconVerticalSolidList"/>
    <dgm:cxn modelId="{44214023-F8F0-4D58-BC61-0B600BC34701}" type="presParOf" srcId="{B5A2E448-1E01-4AB1-A30F-63CEE1B290BD}" destId="{8D02B575-A466-44D3-9B69-75E1FFEC392A}" srcOrd="2" destOrd="0" presId="urn:microsoft.com/office/officeart/2018/2/layout/IconVerticalSolidList"/>
    <dgm:cxn modelId="{60B11767-977D-4E7B-9E3F-1F2EBEAE50B1}" type="presParOf" srcId="{B5A2E448-1E01-4AB1-A30F-63CEE1B290BD}" destId="{CEFE1E82-B9F0-4AD4-9DCF-66A3F353F199}" srcOrd="3" destOrd="0" presId="urn:microsoft.com/office/officeart/2018/2/layout/IconVerticalSolidList"/>
    <dgm:cxn modelId="{12D0BA97-B421-4F1D-8B18-E47B2174D98D}" type="presParOf" srcId="{2A5049D8-664B-48ED-BE1F-A074667E800F}" destId="{2A5D37D2-E7F3-43D5-94CF-1F027A6BB6F8}" srcOrd="5" destOrd="0" presId="urn:microsoft.com/office/officeart/2018/2/layout/IconVerticalSolidList"/>
    <dgm:cxn modelId="{3E722492-E5F8-4CB5-AB8B-BED73F404FB2}" type="presParOf" srcId="{2A5049D8-664B-48ED-BE1F-A074667E800F}" destId="{86C65410-8E16-48D2-9FEC-48F5D01AC868}" srcOrd="6" destOrd="0" presId="urn:microsoft.com/office/officeart/2018/2/layout/IconVerticalSolidList"/>
    <dgm:cxn modelId="{EF8E490D-776E-461C-90AC-B1C72A832B29}" type="presParOf" srcId="{86C65410-8E16-48D2-9FEC-48F5D01AC868}" destId="{6F83522B-5462-435B-8B7A-5A35B469FEEA}" srcOrd="0" destOrd="0" presId="urn:microsoft.com/office/officeart/2018/2/layout/IconVerticalSolidList"/>
    <dgm:cxn modelId="{BFBD538A-4F37-4BB0-958F-071297110875}" type="presParOf" srcId="{86C65410-8E16-48D2-9FEC-48F5D01AC868}" destId="{6180ABC4-3D1D-4388-AE58-3075D73F21C5}" srcOrd="1" destOrd="0" presId="urn:microsoft.com/office/officeart/2018/2/layout/IconVerticalSolidList"/>
    <dgm:cxn modelId="{8015A65E-126F-4842-BC5C-BB3ACE3DE158}" type="presParOf" srcId="{86C65410-8E16-48D2-9FEC-48F5D01AC868}" destId="{495A9243-2B50-4452-9A67-B24DD4D39418}" srcOrd="2" destOrd="0" presId="urn:microsoft.com/office/officeart/2018/2/layout/IconVerticalSolidList"/>
    <dgm:cxn modelId="{27CF1CCC-26F9-45A4-B56C-63177C760CB1}" type="presParOf" srcId="{86C65410-8E16-48D2-9FEC-48F5D01AC868}" destId="{FC074D52-A4AE-42FB-AFC3-5B384AFD765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E06250-5583-5149-9268-C52D594D3CB0}">
      <dsp:nvSpPr>
        <dsp:cNvPr id="0" name=""/>
        <dsp:cNvSpPr/>
      </dsp:nvSpPr>
      <dsp:spPr>
        <a:xfrm>
          <a:off x="0" y="1818"/>
          <a:ext cx="5038916"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A404AE7-D623-5440-8058-E9A5DA96A343}">
      <dsp:nvSpPr>
        <dsp:cNvPr id="0" name=""/>
        <dsp:cNvSpPr/>
      </dsp:nvSpPr>
      <dsp:spPr>
        <a:xfrm>
          <a:off x="0" y="1818"/>
          <a:ext cx="5038916" cy="1240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b-NO" sz="2400" kern="1200"/>
            <a:t>Knapphet </a:t>
          </a:r>
          <a:r>
            <a:rPr lang="nb-NO" sz="2400" kern="1200" err="1"/>
            <a:t>pa</a:t>
          </a:r>
          <a:r>
            <a:rPr lang="nb-NO" sz="2400" kern="1200"/>
            <a:t>̊ helsepersonell </a:t>
          </a:r>
          <a:r>
            <a:rPr lang="nb-NO" sz="2400" kern="1200" err="1"/>
            <a:t>gjer</a:t>
          </a:r>
          <a:r>
            <a:rPr lang="nb-NO" sz="2400" kern="1200"/>
            <a:t> at det er </a:t>
          </a:r>
          <a:r>
            <a:rPr lang="nb-NO" sz="2400" kern="1200" err="1"/>
            <a:t>viktigare</a:t>
          </a:r>
          <a:r>
            <a:rPr lang="nb-NO" sz="2400" kern="1200"/>
            <a:t> enn </a:t>
          </a:r>
          <a:r>
            <a:rPr lang="nb-NO" sz="2400" kern="1200" err="1"/>
            <a:t>nokon</a:t>
          </a:r>
          <a:r>
            <a:rPr lang="nb-NO" sz="2400" kern="1200"/>
            <a:t> gong å </a:t>
          </a:r>
          <a:r>
            <a:rPr lang="nb-NO" sz="2400" kern="1200" err="1"/>
            <a:t>vere</a:t>
          </a:r>
          <a:r>
            <a:rPr lang="nb-NO" sz="2400" kern="1200"/>
            <a:t> bevisst på kven som skal </a:t>
          </a:r>
          <a:r>
            <a:rPr lang="nb-NO" sz="2400" kern="1200" err="1"/>
            <a:t>gjere</a:t>
          </a:r>
          <a:r>
            <a:rPr lang="nb-NO" sz="2400" kern="1200"/>
            <a:t> kva</a:t>
          </a:r>
          <a:endParaRPr lang="en-US" sz="2400" kern="1200"/>
        </a:p>
      </dsp:txBody>
      <dsp:txXfrm>
        <a:off x="0" y="1818"/>
        <a:ext cx="5038916" cy="1240408"/>
      </dsp:txXfrm>
    </dsp:sp>
    <dsp:sp modelId="{94DF48D8-AF96-954A-BFF4-E2345A61CC73}">
      <dsp:nvSpPr>
        <dsp:cNvPr id="0" name=""/>
        <dsp:cNvSpPr/>
      </dsp:nvSpPr>
      <dsp:spPr>
        <a:xfrm>
          <a:off x="0" y="1242226"/>
          <a:ext cx="5038916"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4436C71-25D9-F54C-850C-0C0C82164BD7}">
      <dsp:nvSpPr>
        <dsp:cNvPr id="0" name=""/>
        <dsp:cNvSpPr/>
      </dsp:nvSpPr>
      <dsp:spPr>
        <a:xfrm>
          <a:off x="0" y="1242226"/>
          <a:ext cx="5038916" cy="1240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b-NO" sz="2400" kern="1200"/>
            <a:t>Arbeide systematisk med kartlegging av arbeidsprosessar og kompetanse for å få til riktig oppgåvedeling</a:t>
          </a:r>
          <a:endParaRPr lang="en-US" sz="2400" kern="1200"/>
        </a:p>
      </dsp:txBody>
      <dsp:txXfrm>
        <a:off x="0" y="1242226"/>
        <a:ext cx="5038916" cy="1240408"/>
      </dsp:txXfrm>
    </dsp:sp>
    <dsp:sp modelId="{730A097A-897D-BE42-8650-BBCE63235EB2}">
      <dsp:nvSpPr>
        <dsp:cNvPr id="0" name=""/>
        <dsp:cNvSpPr/>
      </dsp:nvSpPr>
      <dsp:spPr>
        <a:xfrm>
          <a:off x="0" y="2482635"/>
          <a:ext cx="5038916"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E64ADD5-86F1-D248-94B4-D0B91BB98277}">
      <dsp:nvSpPr>
        <dsp:cNvPr id="0" name=""/>
        <dsp:cNvSpPr/>
      </dsp:nvSpPr>
      <dsp:spPr>
        <a:xfrm>
          <a:off x="0" y="2482635"/>
          <a:ext cx="5038916" cy="1240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b-NO" sz="2400" kern="1200"/>
            <a:t>Fordele oppgåver til anna personell der helsefagleg kompetanse ikkje er nødvendig</a:t>
          </a:r>
          <a:endParaRPr lang="en-US" sz="2400" kern="1200"/>
        </a:p>
      </dsp:txBody>
      <dsp:txXfrm>
        <a:off x="0" y="2482635"/>
        <a:ext cx="5038916" cy="1240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A8064-2795-47A6-B990-7F2334616346}">
      <dsp:nvSpPr>
        <dsp:cNvPr id="0" name=""/>
        <dsp:cNvSpPr/>
      </dsp:nvSpPr>
      <dsp:spPr>
        <a:xfrm>
          <a:off x="0" y="1806"/>
          <a:ext cx="10515600" cy="915564"/>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FB2892-5FD4-4619-B1E5-6C66B7CF91B1}">
      <dsp:nvSpPr>
        <dsp:cNvPr id="0" name=""/>
        <dsp:cNvSpPr/>
      </dsp:nvSpPr>
      <dsp:spPr>
        <a:xfrm>
          <a:off x="276958" y="207808"/>
          <a:ext cx="503560" cy="5035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2CBC04-686D-4ACD-8736-6F42557AAA23}">
      <dsp:nvSpPr>
        <dsp:cNvPr id="0" name=""/>
        <dsp:cNvSpPr/>
      </dsp:nvSpPr>
      <dsp:spPr>
        <a:xfrm>
          <a:off x="1057476" y="1806"/>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977900">
            <a:lnSpc>
              <a:spcPct val="90000"/>
            </a:lnSpc>
            <a:spcBef>
              <a:spcPct val="0"/>
            </a:spcBef>
            <a:spcAft>
              <a:spcPct val="35000"/>
            </a:spcAft>
            <a:buNone/>
          </a:pPr>
          <a:r>
            <a:rPr lang="nb-NO" sz="2200" kern="1200"/>
            <a:t>Styrke og bruke faglege nettverk</a:t>
          </a:r>
          <a:endParaRPr lang="en-US" sz="2200" kern="1200"/>
        </a:p>
      </dsp:txBody>
      <dsp:txXfrm>
        <a:off x="1057476" y="1806"/>
        <a:ext cx="9458123" cy="915564"/>
      </dsp:txXfrm>
    </dsp:sp>
    <dsp:sp modelId="{0134E444-996B-498C-85D8-8DDA11EA1F7E}">
      <dsp:nvSpPr>
        <dsp:cNvPr id="0" name=""/>
        <dsp:cNvSpPr/>
      </dsp:nvSpPr>
      <dsp:spPr>
        <a:xfrm>
          <a:off x="0" y="1146262"/>
          <a:ext cx="10515600" cy="915564"/>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9692B7-A98A-4441-A952-E629F417D540}">
      <dsp:nvSpPr>
        <dsp:cNvPr id="0" name=""/>
        <dsp:cNvSpPr/>
      </dsp:nvSpPr>
      <dsp:spPr>
        <a:xfrm>
          <a:off x="276958" y="1352264"/>
          <a:ext cx="503560" cy="5035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5D8C3D-7E1D-45EC-9442-F36687130CCB}">
      <dsp:nvSpPr>
        <dsp:cNvPr id="0" name=""/>
        <dsp:cNvSpPr/>
      </dsp:nvSpPr>
      <dsp:spPr>
        <a:xfrm>
          <a:off x="1057476" y="1146262"/>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977900">
            <a:lnSpc>
              <a:spcPct val="90000"/>
            </a:lnSpc>
            <a:spcBef>
              <a:spcPct val="0"/>
            </a:spcBef>
            <a:spcAft>
              <a:spcPct val="35000"/>
            </a:spcAft>
            <a:buNone/>
          </a:pPr>
          <a:r>
            <a:rPr lang="nb-NO" sz="2200" i="0" kern="1200"/>
            <a:t>Gjennomgå DRG-takstar og justere eigenbetaling </a:t>
          </a:r>
          <a:endParaRPr lang="en-US" sz="2200" kern="1200"/>
        </a:p>
      </dsp:txBody>
      <dsp:txXfrm>
        <a:off x="1057476" y="1146262"/>
        <a:ext cx="9458123" cy="915564"/>
      </dsp:txXfrm>
    </dsp:sp>
    <dsp:sp modelId="{1027E38E-103C-43B6-A809-A04B921C51B7}">
      <dsp:nvSpPr>
        <dsp:cNvPr id="0" name=""/>
        <dsp:cNvSpPr/>
      </dsp:nvSpPr>
      <dsp:spPr>
        <a:xfrm>
          <a:off x="0" y="2290717"/>
          <a:ext cx="10515600" cy="915564"/>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3E6829-4D2C-4894-8630-E0FA72E19DEE}">
      <dsp:nvSpPr>
        <dsp:cNvPr id="0" name=""/>
        <dsp:cNvSpPr/>
      </dsp:nvSpPr>
      <dsp:spPr>
        <a:xfrm>
          <a:off x="276958" y="2496719"/>
          <a:ext cx="503560" cy="5035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FE1E82-B9F0-4AD4-9DCF-66A3F353F199}">
      <dsp:nvSpPr>
        <dsp:cNvPr id="0" name=""/>
        <dsp:cNvSpPr/>
      </dsp:nvSpPr>
      <dsp:spPr>
        <a:xfrm>
          <a:off x="1057476" y="2290717"/>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977900">
            <a:lnSpc>
              <a:spcPct val="90000"/>
            </a:lnSpc>
            <a:spcBef>
              <a:spcPct val="0"/>
            </a:spcBef>
            <a:spcAft>
              <a:spcPct val="35000"/>
            </a:spcAft>
            <a:buNone/>
          </a:pPr>
          <a:r>
            <a:rPr lang="nb-NO" sz="2200" i="0" kern="1200"/>
            <a:t>Utrgreie verknadar for personellbehov av endringar i politikk og pasientrettigheiter i helse- og omsorgstenestene </a:t>
          </a:r>
          <a:endParaRPr lang="en-US" sz="2200" kern="1200"/>
        </a:p>
      </dsp:txBody>
      <dsp:txXfrm>
        <a:off x="1057476" y="2290717"/>
        <a:ext cx="9458123" cy="915564"/>
      </dsp:txXfrm>
    </dsp:sp>
    <dsp:sp modelId="{6F83522B-5462-435B-8B7A-5A35B469FEEA}">
      <dsp:nvSpPr>
        <dsp:cNvPr id="0" name=""/>
        <dsp:cNvSpPr/>
      </dsp:nvSpPr>
      <dsp:spPr>
        <a:xfrm>
          <a:off x="0" y="3435173"/>
          <a:ext cx="10515600" cy="915564"/>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80ABC4-3D1D-4388-AE58-3075D73F21C5}">
      <dsp:nvSpPr>
        <dsp:cNvPr id="0" name=""/>
        <dsp:cNvSpPr/>
      </dsp:nvSpPr>
      <dsp:spPr>
        <a:xfrm>
          <a:off x="276958" y="3641175"/>
          <a:ext cx="503560" cy="5035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074D52-A4AE-42FB-AFC3-5B384AFD7652}">
      <dsp:nvSpPr>
        <dsp:cNvPr id="0" name=""/>
        <dsp:cNvSpPr/>
      </dsp:nvSpPr>
      <dsp:spPr>
        <a:xfrm>
          <a:off x="1057476" y="3435173"/>
          <a:ext cx="9458123" cy="915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97" tIns="96897" rIns="96897" bIns="96897" numCol="1" spcCol="1270" anchor="ctr" anchorCtr="0">
          <a:noAutofit/>
        </a:bodyPr>
        <a:lstStyle/>
        <a:p>
          <a:pPr marL="0" lvl="0" indent="0" algn="l" defTabSz="977900">
            <a:lnSpc>
              <a:spcPct val="90000"/>
            </a:lnSpc>
            <a:spcBef>
              <a:spcPct val="0"/>
            </a:spcBef>
            <a:spcAft>
              <a:spcPct val="35000"/>
            </a:spcAft>
            <a:buNone/>
          </a:pPr>
          <a:r>
            <a:rPr lang="nb-NO" sz="2200" i="0" kern="1200" err="1"/>
            <a:t>Forbetre</a:t>
          </a:r>
          <a:r>
            <a:rPr lang="nb-NO" sz="2200" i="0" kern="1200"/>
            <a:t> statistikk knytta til private helse- og </a:t>
          </a:r>
          <a:r>
            <a:rPr lang="nb-NO" sz="2200" i="0" kern="1200" err="1"/>
            <a:t>omsorgstenester</a:t>
          </a:r>
          <a:r>
            <a:rPr lang="nb-NO" sz="2200" i="0" kern="1200"/>
            <a:t> </a:t>
          </a:r>
          <a:endParaRPr lang="en-US" sz="2200" kern="1200"/>
        </a:p>
      </dsp:txBody>
      <dsp:txXfrm>
        <a:off x="1057476" y="3435173"/>
        <a:ext cx="9458123" cy="9155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DDE847-89DE-1A8B-6B45-D59145A44FA8}"/>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NO"/>
          </a:p>
        </p:txBody>
      </p:sp>
      <p:sp>
        <p:nvSpPr>
          <p:cNvPr id="3" name="Date Placeholder 2">
            <a:extLst>
              <a:ext uri="{FF2B5EF4-FFF2-40B4-BE49-F238E27FC236}">
                <a16:creationId xmlns:a16="http://schemas.microsoft.com/office/drawing/2014/main" id="{8D9ECA8B-748E-2958-FC46-8C5F266D4D1F}"/>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474D106-CE09-CE4C-A4B2-C98D13675A0F}" type="datetimeFigureOut">
              <a:rPr lang="en-NO" smtClean="0"/>
              <a:t>04/20/2023</a:t>
            </a:fld>
            <a:endParaRPr lang="en-NO"/>
          </a:p>
        </p:txBody>
      </p:sp>
      <p:sp>
        <p:nvSpPr>
          <p:cNvPr id="4" name="Footer Placeholder 3">
            <a:extLst>
              <a:ext uri="{FF2B5EF4-FFF2-40B4-BE49-F238E27FC236}">
                <a16:creationId xmlns:a16="http://schemas.microsoft.com/office/drawing/2014/main" id="{BDF316BA-B7C1-7DC2-68D4-0B5E648B5D2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NO"/>
          </a:p>
        </p:txBody>
      </p:sp>
      <p:sp>
        <p:nvSpPr>
          <p:cNvPr id="5" name="Slide Number Placeholder 4">
            <a:extLst>
              <a:ext uri="{FF2B5EF4-FFF2-40B4-BE49-F238E27FC236}">
                <a16:creationId xmlns:a16="http://schemas.microsoft.com/office/drawing/2014/main" id="{D4945A2D-A43A-1A82-34A3-56F482F48B48}"/>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2C9D104-0543-A042-AB51-8B486532F881}" type="slidenum">
              <a:rPr lang="en-NO" smtClean="0"/>
              <a:t>‹#›</a:t>
            </a:fld>
            <a:endParaRPr lang="en-NO"/>
          </a:p>
        </p:txBody>
      </p:sp>
    </p:spTree>
    <p:extLst>
      <p:ext uri="{BB962C8B-B14F-4D97-AF65-F5344CB8AC3E}">
        <p14:creationId xmlns:p14="http://schemas.microsoft.com/office/powerpoint/2010/main" val="168073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8753204-8742-FC43-8F86-C1E716372B52}" type="datetimeFigureOut">
              <a:rPr lang="en-NO" smtClean="0"/>
              <a:t>04/20/2023</a:t>
            </a:fld>
            <a:endParaRPr lang="en-NO"/>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38FFBF-B735-C545-BBE8-F9C8D87CB9AB}" type="slidenum">
              <a:rPr lang="en-NO" smtClean="0"/>
              <a:t>‹#›</a:t>
            </a:fld>
            <a:endParaRPr lang="en-NO"/>
          </a:p>
        </p:txBody>
      </p:sp>
    </p:spTree>
    <p:extLst>
      <p:ext uri="{BB962C8B-B14F-4D97-AF65-F5344CB8AC3E}">
        <p14:creationId xmlns:p14="http://schemas.microsoft.com/office/powerpoint/2010/main" val="2316729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1</a:t>
            </a:fld>
            <a:endParaRPr lang="en-NO"/>
          </a:p>
        </p:txBody>
      </p:sp>
    </p:spTree>
    <p:extLst>
      <p:ext uri="{BB962C8B-B14F-4D97-AF65-F5344CB8AC3E}">
        <p14:creationId xmlns:p14="http://schemas.microsoft.com/office/powerpoint/2010/main" val="1987419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ea typeface="Times New Roman" panose="02020603050405020304" pitchFamily="18" charset="0"/>
              </a:rPr>
              <a:t>Denne offentlige utredningen bidrar med kunnskapsgrunnlag for politikkutviklingen </a:t>
            </a:r>
            <a:r>
              <a:rPr lang="nb-NO" sz="1800" err="1">
                <a:effectLst/>
                <a:latin typeface="UniCenturyOldStyle"/>
                <a:ea typeface="Times New Roman" panose="02020603050405020304" pitchFamily="18" charset="0"/>
              </a:rPr>
              <a:t>årene</a:t>
            </a:r>
            <a:r>
              <a:rPr lang="nb-NO" sz="1800">
                <a:effectLst/>
                <a:latin typeface="UniCenturyOldStyle"/>
                <a:ea typeface="Times New Roman" panose="02020603050405020304" pitchFamily="18" charset="0"/>
              </a:rPr>
              <a:t> fremover, og Helsepersonellkommisjonen gir </a:t>
            </a:r>
            <a:r>
              <a:rPr lang="nb-NO" sz="1800" err="1">
                <a:effectLst/>
                <a:latin typeface="UniCenturyOldStyle"/>
                <a:ea typeface="Times New Roman" panose="02020603050405020304" pitchFamily="18" charset="0"/>
              </a:rPr>
              <a:t>ogsa</a:t>
            </a:r>
            <a:r>
              <a:rPr lang="nb-NO" sz="1800">
                <a:effectLst/>
                <a:latin typeface="UniCenturyOldStyle"/>
                <a:ea typeface="Times New Roman" panose="02020603050405020304" pitchFamily="18" charset="0"/>
              </a:rPr>
              <a:t>̊ forslag til tiltak for å utvikle fremtidige bærekraftige helse- og omsorgstjenester i hele landet. </a:t>
            </a:r>
            <a:endParaRPr lang="nb-NO" sz="1800">
              <a:effectLst/>
              <a:latin typeface="Times New Roman" panose="02020603050405020304" pitchFamily="18" charset="0"/>
              <a:ea typeface="Times New Roman" panose="02020603050405020304" pitchFamily="18" charset="0"/>
            </a:endParaRPr>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2</a:t>
            </a:fld>
            <a:endParaRPr lang="en-NO"/>
          </a:p>
        </p:txBody>
      </p:sp>
    </p:spTree>
    <p:extLst>
      <p:ext uri="{BB962C8B-B14F-4D97-AF65-F5344CB8AC3E}">
        <p14:creationId xmlns:p14="http://schemas.microsoft.com/office/powerpoint/2010/main" val="4162351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a:effectLst/>
                <a:latin typeface="Calibri" panose="020F0502020204030204" pitchFamily="34" charset="0"/>
                <a:ea typeface="Calibri" panose="020F0502020204030204" pitchFamily="34" charset="0"/>
                <a:cs typeface="Times New Roman" panose="02020603050405020304" pitchFamily="18" charset="0"/>
              </a:rPr>
              <a:t> </a:t>
            </a:r>
            <a:r>
              <a:rPr lang="nb-NO" sz="1800">
                <a:effectLst/>
                <a:latin typeface="Calibri" panose="020F0502020204030204" pitchFamily="34" charset="0"/>
                <a:ea typeface="Calibri" panose="020F0502020204030204" pitchFamily="34" charset="0"/>
                <a:cs typeface="Times New Roman" panose="02020603050405020304" pitchFamily="18" charset="0"/>
              </a:rPr>
              <a:t>I dag jobbar 400.000 </a:t>
            </a:r>
            <a:r>
              <a:rPr lang="nb-NO" sz="1800" err="1">
                <a:effectLst/>
                <a:latin typeface="Calibri" panose="020F0502020204030204" pitchFamily="34" charset="0"/>
                <a:ea typeface="Calibri" panose="020F0502020204030204" pitchFamily="34" charset="0"/>
                <a:cs typeface="Times New Roman" panose="02020603050405020304" pitchFamily="18" charset="0"/>
              </a:rPr>
              <a:t>personar</a:t>
            </a:r>
            <a:r>
              <a:rPr lang="nb-NO" sz="1800">
                <a:effectLst/>
                <a:latin typeface="Calibri" panose="020F0502020204030204" pitchFamily="34" charset="0"/>
                <a:ea typeface="Calibri" panose="020F0502020204030204" pitchFamily="34" charset="0"/>
                <a:cs typeface="Times New Roman" panose="02020603050405020304" pitchFamily="18" charset="0"/>
              </a:rPr>
              <a:t> i helse- og omsorgssektoren. Ingen andre større </a:t>
            </a:r>
            <a:r>
              <a:rPr lang="nb-NO" sz="1800" err="1">
                <a:effectLst/>
                <a:latin typeface="Calibri" panose="020F0502020204030204" pitchFamily="34" charset="0"/>
                <a:ea typeface="Calibri" panose="020F0502020204030204" pitchFamily="34" charset="0"/>
                <a:cs typeface="Times New Roman" panose="02020603050405020304" pitchFamily="18" charset="0"/>
              </a:rPr>
              <a:t>sektorar</a:t>
            </a:r>
            <a:r>
              <a:rPr lang="nb-NO" sz="1800">
                <a:effectLst/>
                <a:latin typeface="Calibri" panose="020F0502020204030204" pitchFamily="34" charset="0"/>
                <a:ea typeface="Calibri" panose="020F0502020204030204" pitchFamily="34" charset="0"/>
                <a:cs typeface="Times New Roman" panose="02020603050405020304" pitchFamily="18" charset="0"/>
              </a:rPr>
              <a:t> har </a:t>
            </a:r>
            <a:r>
              <a:rPr lang="nb-NO" sz="1800" err="1">
                <a:effectLst/>
                <a:latin typeface="Calibri" panose="020F0502020204030204" pitchFamily="34" charset="0"/>
                <a:ea typeface="Calibri" panose="020F0502020204030204" pitchFamily="34" charset="0"/>
                <a:cs typeface="Times New Roman" panose="02020603050405020304" pitchFamily="18" charset="0"/>
              </a:rPr>
              <a:t>auka</a:t>
            </a:r>
            <a:r>
              <a:rPr lang="nb-NO" sz="1800">
                <a:effectLst/>
                <a:latin typeface="Calibri" panose="020F0502020204030204" pitchFamily="34" charset="0"/>
                <a:ea typeface="Calibri" panose="020F0502020204030204" pitchFamily="34" charset="0"/>
                <a:cs typeface="Times New Roman" panose="02020603050405020304" pitchFamily="18" charset="0"/>
              </a:rPr>
              <a:t> sysselsettinga </a:t>
            </a:r>
            <a:r>
              <a:rPr lang="nb-NO" sz="1800" err="1">
                <a:effectLst/>
                <a:latin typeface="Calibri" panose="020F0502020204030204" pitchFamily="34" charset="0"/>
                <a:ea typeface="Calibri" panose="020F0502020204030204" pitchFamily="34" charset="0"/>
                <a:cs typeface="Times New Roman" panose="02020603050405020304" pitchFamily="18" charset="0"/>
              </a:rPr>
              <a:t>meir</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dei</a:t>
            </a:r>
            <a:r>
              <a:rPr lang="nb-NO" sz="1800">
                <a:effectLst/>
                <a:latin typeface="Calibri" panose="020F0502020204030204" pitchFamily="34" charset="0"/>
                <a:ea typeface="Calibri" panose="020F0502020204030204" pitchFamily="34" charset="0"/>
                <a:cs typeface="Times New Roman" panose="02020603050405020304" pitchFamily="18" charset="0"/>
              </a:rPr>
              <a:t> siste tiåra. For fyrste gong vil </a:t>
            </a:r>
            <a:r>
              <a:rPr lang="nb-NO" sz="1800" err="1">
                <a:effectLst/>
                <a:latin typeface="Calibri" panose="020F0502020204030204" pitchFamily="34" charset="0"/>
                <a:ea typeface="Calibri" panose="020F0502020204030204" pitchFamily="34" charset="0"/>
                <a:cs typeface="Times New Roman" panose="02020603050405020304" pitchFamily="18" charset="0"/>
              </a:rPr>
              <a:t>ikkje</a:t>
            </a:r>
            <a:r>
              <a:rPr lang="nb-NO" sz="1800">
                <a:effectLst/>
                <a:latin typeface="Calibri" panose="020F0502020204030204" pitchFamily="34" charset="0"/>
                <a:ea typeface="Calibri" panose="020F0502020204030204" pitchFamily="34" charset="0"/>
                <a:cs typeface="Times New Roman" panose="02020603050405020304" pitchFamily="18" charset="0"/>
              </a:rPr>
              <a:t> den samla arbeidsstokken i </a:t>
            </a:r>
            <a:r>
              <a:rPr lang="nb-NO" sz="1800" err="1">
                <a:effectLst/>
                <a:latin typeface="Calibri" panose="020F0502020204030204" pitchFamily="34" charset="0"/>
                <a:ea typeface="Calibri" panose="020F0502020204030204" pitchFamily="34" charset="0"/>
                <a:cs typeface="Times New Roman" panose="02020603050405020304" pitchFamily="18" charset="0"/>
              </a:rPr>
              <a:t>Noreg</a:t>
            </a:r>
            <a:r>
              <a:rPr lang="nb-NO" sz="1800">
                <a:effectLst/>
                <a:latin typeface="Calibri" panose="020F0502020204030204" pitchFamily="34" charset="0"/>
                <a:ea typeface="Calibri" panose="020F0502020204030204" pitchFamily="34" charset="0"/>
                <a:cs typeface="Times New Roman" panose="02020603050405020304" pitchFamily="18" charset="0"/>
              </a:rPr>
              <a:t> lenger </a:t>
            </a:r>
            <a:r>
              <a:rPr lang="nb-NO" sz="1800" err="1">
                <a:effectLst/>
                <a:latin typeface="Calibri" panose="020F0502020204030204" pitchFamily="34" charset="0"/>
                <a:ea typeface="Calibri" panose="020F0502020204030204" pitchFamily="34" charset="0"/>
                <a:cs typeface="Times New Roman" panose="02020603050405020304" pitchFamily="18" charset="0"/>
              </a:rPr>
              <a:t>auke</a:t>
            </a:r>
            <a:r>
              <a:rPr lang="nb-NO" sz="1800">
                <a:effectLst/>
                <a:latin typeface="Calibri" panose="020F0502020204030204" pitchFamily="34" charset="0"/>
                <a:ea typeface="Calibri" panose="020F0502020204030204" pitchFamily="34" charset="0"/>
                <a:cs typeface="Times New Roman" panose="02020603050405020304" pitchFamily="18" charset="0"/>
              </a:rPr>
              <a:t>. Denne utviklinga kan derfor </a:t>
            </a:r>
            <a:r>
              <a:rPr lang="nb-NO" sz="1800" err="1">
                <a:effectLst/>
                <a:latin typeface="Calibri" panose="020F0502020204030204" pitchFamily="34" charset="0"/>
                <a:ea typeface="Calibri" panose="020F0502020204030204" pitchFamily="34" charset="0"/>
                <a:cs typeface="Times New Roman" panose="02020603050405020304" pitchFamily="18" charset="0"/>
              </a:rPr>
              <a:t>ikkje</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halde</a:t>
            </a:r>
            <a:r>
              <a:rPr lang="nb-NO" sz="1800">
                <a:effectLst/>
                <a:latin typeface="Calibri" panose="020F0502020204030204" pitchFamily="34" charset="0"/>
                <a:ea typeface="Calibri" panose="020F0502020204030204" pitchFamily="34" charset="0"/>
                <a:cs typeface="Times New Roman" panose="02020603050405020304" pitchFamily="18" charset="0"/>
              </a:rPr>
              <a:t> fram, </a:t>
            </a:r>
            <a:r>
              <a:rPr lang="nb-NO" sz="1800" err="1">
                <a:effectLst/>
                <a:latin typeface="Calibri" panose="020F0502020204030204" pitchFamily="34" charset="0"/>
                <a:ea typeface="Calibri" panose="020F0502020204030204" pitchFamily="34" charset="0"/>
                <a:cs typeface="Times New Roman" panose="02020603050405020304" pitchFamily="18" charset="0"/>
              </a:rPr>
              <a:t>utan</a:t>
            </a:r>
            <a:r>
              <a:rPr lang="nb-NO" sz="1800">
                <a:effectLst/>
                <a:latin typeface="Calibri" panose="020F0502020204030204" pitchFamily="34" charset="0"/>
                <a:ea typeface="Calibri" panose="020F0502020204030204" pitchFamily="34" charset="0"/>
                <a:cs typeface="Times New Roman" panose="02020603050405020304" pitchFamily="18" charset="0"/>
              </a:rPr>
              <a:t> at det går utover tilgangen på arbeidskraft til andre høgt prioriterte </a:t>
            </a:r>
            <a:r>
              <a:rPr lang="nb-NO" sz="1800" err="1">
                <a:effectLst/>
                <a:latin typeface="Calibri" panose="020F0502020204030204" pitchFamily="34" charset="0"/>
                <a:ea typeface="Calibri" panose="020F0502020204030204" pitchFamily="34" charset="0"/>
                <a:cs typeface="Times New Roman" panose="02020603050405020304" pitchFamily="18" charset="0"/>
              </a:rPr>
              <a:t>samfunnsutfordingar</a:t>
            </a:r>
            <a:r>
              <a:rPr lang="nb-NO" sz="1800">
                <a:effectLst/>
                <a:latin typeface="Calibri" panose="020F0502020204030204" pitchFamily="34" charset="0"/>
                <a:ea typeface="Calibri" panose="020F0502020204030204" pitchFamily="34" charset="0"/>
                <a:cs typeface="Times New Roman" panose="02020603050405020304" pitchFamily="18" charset="0"/>
              </a:rPr>
              <a:t>, som klima og miljø, fornybar energi og forsvar.</a:t>
            </a:r>
            <a:r>
              <a:rPr lang="nb-NO">
                <a:effectLst/>
              </a:rPr>
              <a:t> </a:t>
            </a:r>
          </a:p>
          <a:p>
            <a:endParaRPr lang="nb-NO"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Times New Roman" panose="02020603050405020304" pitchFamily="18" charset="0"/>
                <a:ea typeface="Times New Roman" panose="02020603050405020304" pitchFamily="18" charset="0"/>
              </a:rPr>
              <a:t>Vi går ei </a:t>
            </a:r>
            <a:r>
              <a:rPr lang="nb-NO" sz="1800" err="1">
                <a:effectLst/>
                <a:latin typeface="Times New Roman" panose="02020603050405020304" pitchFamily="18" charset="0"/>
                <a:ea typeface="Times New Roman" panose="02020603050405020304" pitchFamily="18" charset="0"/>
              </a:rPr>
              <a:t>krevjande</a:t>
            </a:r>
            <a:r>
              <a:rPr lang="nb-NO" sz="1800">
                <a:effectLst/>
                <a:latin typeface="Times New Roman" panose="02020603050405020304" pitchFamily="18" charset="0"/>
                <a:ea typeface="Times New Roman" panose="02020603050405020304" pitchFamily="18" charset="0"/>
              </a:rPr>
              <a:t> tid i møte. </a:t>
            </a:r>
            <a:r>
              <a:rPr lang="nb-NO" sz="1800" err="1">
                <a:effectLst/>
                <a:latin typeface="Times New Roman" panose="02020603050405020304" pitchFamily="18" charset="0"/>
                <a:ea typeface="Times New Roman" panose="02020603050405020304" pitchFamily="18" charset="0"/>
              </a:rPr>
              <a:t>Særleg</a:t>
            </a:r>
            <a:r>
              <a:rPr lang="nb-NO" sz="1800">
                <a:effectLst/>
                <a:latin typeface="Times New Roman" panose="02020603050405020304" pitchFamily="18" charset="0"/>
                <a:ea typeface="Times New Roman" panose="02020603050405020304" pitchFamily="18" charset="0"/>
              </a:rPr>
              <a:t> i distrikta ser vi </a:t>
            </a:r>
            <a:r>
              <a:rPr lang="nb-NO" sz="1800" err="1">
                <a:effectLst/>
                <a:latin typeface="Times New Roman" panose="02020603050405020304" pitchFamily="18" charset="0"/>
                <a:ea typeface="Times New Roman" panose="02020603050405020304" pitchFamily="18" charset="0"/>
              </a:rPr>
              <a:t>allereie</a:t>
            </a:r>
            <a:r>
              <a:rPr lang="nb-NO" sz="1800">
                <a:effectLst/>
                <a:latin typeface="Times New Roman" panose="02020603050405020304" pitchFamily="18" charset="0"/>
                <a:ea typeface="Times New Roman" panose="02020603050405020304" pitchFamily="18" charset="0"/>
              </a:rPr>
              <a:t> at det er store </a:t>
            </a:r>
            <a:r>
              <a:rPr lang="nb-NO" sz="1800" err="1">
                <a:effectLst/>
                <a:latin typeface="Times New Roman" panose="02020603050405020304" pitchFamily="18" charset="0"/>
                <a:ea typeface="Times New Roman" panose="02020603050405020304" pitchFamily="18" charset="0"/>
              </a:rPr>
              <a:t>utfordringar</a:t>
            </a:r>
            <a:r>
              <a:rPr lang="nb-NO" sz="1800">
                <a:effectLst/>
                <a:latin typeface="Times New Roman" panose="02020603050405020304" pitchFamily="18" charset="0"/>
                <a:ea typeface="Times New Roman" panose="02020603050405020304" pitchFamily="18" charset="0"/>
              </a:rPr>
              <a:t> med å rekruttere og </a:t>
            </a:r>
            <a:r>
              <a:rPr lang="nb-NO" sz="1800" err="1">
                <a:effectLst/>
                <a:latin typeface="Times New Roman" panose="02020603050405020304" pitchFamily="18" charset="0"/>
                <a:ea typeface="Times New Roman" panose="02020603050405020304" pitchFamily="18" charset="0"/>
              </a:rPr>
              <a:t>behalde</a:t>
            </a:r>
            <a:r>
              <a:rPr lang="nb-NO" sz="1800">
                <a:effectLst/>
                <a:latin typeface="Times New Roman" panose="02020603050405020304" pitchFamily="18" charset="0"/>
                <a:ea typeface="Times New Roman" panose="02020603050405020304" pitchFamily="18" charset="0"/>
              </a:rPr>
              <a:t> kvalifiserte helsepersonell. Å endre kursen vil </a:t>
            </a:r>
            <a:r>
              <a:rPr lang="nb-NO" sz="1800" err="1">
                <a:effectLst/>
                <a:latin typeface="Times New Roman" panose="02020603050405020304" pitchFamily="18" charset="0"/>
                <a:ea typeface="Times New Roman" panose="02020603050405020304" pitchFamily="18" charset="0"/>
              </a:rPr>
              <a:t>krevje</a:t>
            </a:r>
            <a:r>
              <a:rPr lang="nb-NO" sz="1800">
                <a:effectLst/>
                <a:latin typeface="Times New Roman" panose="02020603050405020304" pitchFamily="18" charset="0"/>
                <a:ea typeface="Times New Roman" panose="02020603050405020304" pitchFamily="18" charset="0"/>
              </a:rPr>
              <a:t> omstilling, både av </a:t>
            </a:r>
            <a:r>
              <a:rPr lang="nb-NO" sz="1800" err="1">
                <a:effectLst/>
                <a:latin typeface="Times New Roman" panose="02020603050405020304" pitchFamily="18" charset="0"/>
                <a:ea typeface="Times New Roman" panose="02020603050405020304" pitchFamily="18" charset="0"/>
              </a:rPr>
              <a:t>dei</a:t>
            </a:r>
            <a:r>
              <a:rPr lang="nb-NO" sz="1800">
                <a:effectLst/>
                <a:latin typeface="Times New Roman" panose="02020603050405020304" pitchFamily="18" charset="0"/>
                <a:ea typeface="Times New Roman" panose="02020603050405020304" pitchFamily="18" charset="0"/>
              </a:rPr>
              <a:t> som jobbar i helse- og </a:t>
            </a:r>
            <a:r>
              <a:rPr lang="nb-NO" sz="1800" err="1">
                <a:effectLst/>
                <a:latin typeface="Times New Roman" panose="02020603050405020304" pitchFamily="18" charset="0"/>
                <a:ea typeface="Times New Roman" panose="02020603050405020304" pitchFamily="18" charset="0"/>
              </a:rPr>
              <a:t>omsorgstenesta</a:t>
            </a:r>
            <a:r>
              <a:rPr lang="nb-NO" sz="1800">
                <a:effectLst/>
                <a:latin typeface="Times New Roman" panose="02020603050405020304" pitchFamily="18" charset="0"/>
                <a:ea typeface="Times New Roman" panose="02020603050405020304" pitchFamily="18" charset="0"/>
              </a:rPr>
              <a:t>, av utdanningssektoren, </a:t>
            </a:r>
            <a:r>
              <a:rPr lang="nb-NO" sz="1800" err="1">
                <a:effectLst/>
                <a:latin typeface="Times New Roman" panose="02020603050405020304" pitchFamily="18" charset="0"/>
                <a:ea typeface="Times New Roman" panose="02020603050405020304" pitchFamily="18" charset="0"/>
              </a:rPr>
              <a:t>politikarane</a:t>
            </a:r>
            <a:r>
              <a:rPr lang="nb-NO" sz="1800">
                <a:effectLst/>
                <a:latin typeface="Times New Roman" panose="02020603050405020304" pitchFamily="18" charset="0"/>
                <a:ea typeface="Times New Roman" panose="02020603050405020304" pitchFamily="18" charset="0"/>
              </a:rPr>
              <a:t> og av befolkninga. Alle må forstå alvoret i situasjonen vi er i. Tida for handling er no.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Calibri" panose="020F0502020204030204" pitchFamily="34" charset="0"/>
              <a:ea typeface="Calibri" panose="020F0502020204030204" pitchFamily="34" charset="0"/>
              <a:cs typeface="Times New Roman" panose="02020603050405020304" pitchFamily="18" charset="0"/>
            </a:endParaRPr>
          </a:p>
          <a:p>
            <a:endParaRPr lang="nb-NO"/>
          </a:p>
        </p:txBody>
      </p:sp>
      <p:sp>
        <p:nvSpPr>
          <p:cNvPr id="4" name="Plassholder for lysbildenummer 3"/>
          <p:cNvSpPr>
            <a:spLocks noGrp="1"/>
          </p:cNvSpPr>
          <p:nvPr>
            <p:ph type="sldNum" sz="quarter" idx="5"/>
          </p:nvPr>
        </p:nvSpPr>
        <p:spPr/>
        <p:txBody>
          <a:bodyPr/>
          <a:lstStyle/>
          <a:p>
            <a:fld id="{F8B4BF77-11FD-8E4D-B223-FC6B75E0C356}" type="slidenum">
              <a:rPr lang="nb-NO" smtClean="0"/>
              <a:t>3</a:t>
            </a:fld>
            <a:endParaRPr lang="nb-NO"/>
          </a:p>
        </p:txBody>
      </p:sp>
    </p:spTree>
    <p:extLst>
      <p:ext uri="{BB962C8B-B14F-4D97-AF65-F5344CB8AC3E}">
        <p14:creationId xmlns:p14="http://schemas.microsoft.com/office/powerpoint/2010/main" val="137394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Helse- og </a:t>
            </a:r>
            <a:r>
              <a:rPr lang="nb-NO" err="1"/>
              <a:t>sosialtenestene</a:t>
            </a:r>
            <a:r>
              <a:rPr lang="nb-NO"/>
              <a:t> er den sektoren som </a:t>
            </a:r>
            <a:r>
              <a:rPr lang="nb-NO" err="1"/>
              <a:t>manglar</a:t>
            </a:r>
            <a:r>
              <a:rPr lang="nb-NO"/>
              <a:t> flest folk, og står for 22 prosent av den samla arbeidskraftmangelen i 2022. Det bør ses i sammenheng med at det er landets største næring og står for litt over 20 prosent av den samlede sysselsettingen. </a:t>
            </a:r>
          </a:p>
          <a:p>
            <a:r>
              <a:rPr lang="nb-NO"/>
              <a:t>Kommunale omsorgstjenester er den delen av offentlig forvaltning som har økt mest og som er størst. Andelen er mellom 5-6 ganger større i 2013 enn i 1970.</a:t>
            </a:r>
          </a:p>
          <a:p>
            <a:pPr marL="171450" indent="-171450">
              <a:buFontTx/>
              <a:buChar char="-"/>
            </a:pPr>
            <a:r>
              <a:rPr lang="nb-NO"/>
              <a:t>Andelen sysselsatt i sykehus har tredoblet seg mellom 1970 og 2013.</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sz="1200"/>
              <a:t>Veksten så langt virker å ha vært drevet av medisinsk/teknologisk utvikling og økonomi – fremover er det aldring/demografi og helsetilstand/behov som trekker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sz="1200"/>
              <a:t>Siden rundt 2012 har andelen sysselsatte vokst lite, samtidig som aldringen har vært en realitet. Er mangelen på folk årsaken eller er systemet blitt mer «økonomisk»?</a:t>
            </a:r>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4</a:t>
            </a:fld>
            <a:endParaRPr lang="en-NO"/>
          </a:p>
        </p:txBody>
      </p:sp>
    </p:spTree>
    <p:extLst>
      <p:ext uri="{BB962C8B-B14F-4D97-AF65-F5344CB8AC3E}">
        <p14:creationId xmlns:p14="http://schemas.microsoft.com/office/powerpoint/2010/main" val="2769776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Antall eldre over 80 år forventes å doble seg fram mot 2040. Dette vil utløse et stort behov for omsorgstjenester. Framskrivinger gjennomført av KS viser et økt bemanningsbehov i kommunale helse- og omsorgstjenester på 45 600 årsverk eller nesten 30 prosent fra 2021 til 2031.85 SSBs framskrivinger beregner mangelen på helsefagarbeidere (med videregående opplæring) til 24 000 og sykepleiermangelen til 30 000 i 2040.86 Det er ifølge SSBs forskere nødvendig med en klart sterkere økning i utdanningen i kombinasjon med andre tiltak for å motvirke at mangelen på sykepleiere forsterker seg.</a:t>
            </a:r>
          </a:p>
        </p:txBody>
      </p:sp>
      <p:sp>
        <p:nvSpPr>
          <p:cNvPr id="4" name="Plassholder for lysbildenummer 3"/>
          <p:cNvSpPr>
            <a:spLocks noGrp="1"/>
          </p:cNvSpPr>
          <p:nvPr>
            <p:ph type="sldNum" sz="quarter" idx="5"/>
          </p:nvPr>
        </p:nvSpPr>
        <p:spPr/>
        <p:txBody>
          <a:bodyPr/>
          <a:lstStyle/>
          <a:p>
            <a:fld id="{BD38FFBF-B735-C545-BBE8-F9C8D87CB9AB}" type="slidenum">
              <a:rPr lang="en-NO" smtClean="0"/>
              <a:t>6</a:t>
            </a:fld>
            <a:endParaRPr lang="en-NO"/>
          </a:p>
        </p:txBody>
      </p:sp>
    </p:spTree>
    <p:extLst>
      <p:ext uri="{BB962C8B-B14F-4D97-AF65-F5344CB8AC3E}">
        <p14:creationId xmlns:p14="http://schemas.microsoft.com/office/powerpoint/2010/main" val="666065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891303E0-B3D7-4A25-89AE-1B7DA221A001}" type="slidenum">
              <a:rPr lang="nb-NO" smtClean="0"/>
              <a:t>7</a:t>
            </a:fld>
            <a:endParaRPr lang="nb-NO"/>
          </a:p>
        </p:txBody>
      </p:sp>
    </p:spTree>
    <p:extLst>
      <p:ext uri="{BB962C8B-B14F-4D97-AF65-F5344CB8AC3E}">
        <p14:creationId xmlns:p14="http://schemas.microsoft.com/office/powerpoint/2010/main" val="4168466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a:effectLst/>
                <a:latin typeface="UniCenturyOldStyle"/>
              </a:rPr>
              <a:t>Det er særlig brukerne under 67 </a:t>
            </a:r>
            <a:r>
              <a:rPr lang="nb-NO" sz="1800" err="1">
                <a:effectLst/>
                <a:latin typeface="UniCenturyOldStyle"/>
              </a:rPr>
              <a:t>år</a:t>
            </a:r>
            <a:r>
              <a:rPr lang="nb-NO" sz="1800">
                <a:effectLst/>
                <a:latin typeface="UniCenturyOldStyle"/>
              </a:rPr>
              <a:t> som mottar et høyt antall timer i uka. De har vesentlig høyere gjennomsnittlige bistandsbehov enn eldre brukere, og deres bistandsbehov har økt merkbart i perioden 2010–2020. Det er grunn til bekymring at en bruker med omfattende bistandsbehov i alderen 18– 49 </a:t>
            </a:r>
            <a:r>
              <a:rPr lang="nb-NO" sz="1800" err="1">
                <a:effectLst/>
                <a:latin typeface="UniCenturyOldStyle"/>
              </a:rPr>
              <a:t>år</a:t>
            </a:r>
            <a:r>
              <a:rPr lang="nb-NO" sz="1800">
                <a:effectLst/>
                <a:latin typeface="UniCenturyOldStyle"/>
              </a:rPr>
              <a:t> mottar 4,5 ganger flere timer i gjennomsnitt enn en tilsvarende bruker i alderen 80–89 </a:t>
            </a:r>
            <a:r>
              <a:rPr lang="nb-NO" sz="1800" err="1">
                <a:effectLst/>
                <a:latin typeface="UniCenturyOldStyle"/>
              </a:rPr>
              <a:t>år</a:t>
            </a:r>
            <a:r>
              <a:rPr lang="nb-NO" sz="1800">
                <a:effectLst/>
                <a:latin typeface="UniCenturyOldStyle"/>
              </a:rPr>
              <a:t>. </a:t>
            </a:r>
            <a:endParaRPr lang="nb-NO"/>
          </a:p>
          <a:p>
            <a:r>
              <a:rPr lang="nb-NO" sz="1800">
                <a:effectLst/>
                <a:latin typeface="UniCenturyOldStyle"/>
              </a:rPr>
              <a:t>De eldre har lavere gjennomsnittlige bistands- behov fra kommunen, men de eldre brukerne er tallrike, og en økende gruppe, så deres samlede behov vil øke i </a:t>
            </a:r>
            <a:r>
              <a:rPr lang="nb-NO" sz="1800" err="1">
                <a:effectLst/>
                <a:latin typeface="UniCenturyOldStyle"/>
              </a:rPr>
              <a:t>årene</a:t>
            </a:r>
            <a:r>
              <a:rPr lang="nb-NO" sz="1800">
                <a:effectLst/>
                <a:latin typeface="UniCenturyOldStyle"/>
              </a:rPr>
              <a:t> fremover. </a:t>
            </a: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8</a:t>
            </a:fld>
            <a:endParaRPr lang="en-NO"/>
          </a:p>
        </p:txBody>
      </p:sp>
    </p:spTree>
    <p:extLst>
      <p:ext uri="{BB962C8B-B14F-4D97-AF65-F5344CB8AC3E}">
        <p14:creationId xmlns:p14="http://schemas.microsoft.com/office/powerpoint/2010/main" val="3828293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Kommunesektorens ressursbruk er i stor grad knyttet til helse- og omsorgstjenester. Kommunale helsetjenester (allmennlegetjeneste, helsestasjons- og skolehelsetjenesten med mer) og omsorgstjenester legger beslag </a:t>
            </a:r>
            <a:r>
              <a:rPr lang="nb-NO" sz="1800" err="1">
                <a:effectLst/>
                <a:latin typeface="UniCenturyOldStyle"/>
              </a:rPr>
              <a:t>pa</a:t>
            </a:r>
            <a:r>
              <a:rPr lang="nb-NO" sz="1800">
                <a:effectLst/>
                <a:latin typeface="UniCenturyOldStyle"/>
              </a:rPr>
              <a:t>̊ henholdsvis 5 og 29 prosent av kommunenes brutto driftsutgifter (Kommunal- og </a:t>
            </a:r>
            <a:r>
              <a:rPr lang="nb-NO" sz="1800" err="1">
                <a:effectLst/>
                <a:latin typeface="UniCenturyOldStyle"/>
              </a:rPr>
              <a:t>moderniseringsdepartemen</a:t>
            </a:r>
            <a:r>
              <a:rPr lang="nb-NO" sz="1800">
                <a:effectLst/>
                <a:latin typeface="UniCenturyOldStyle"/>
              </a:rPr>
              <a:t>- tet 2022). </a:t>
            </a:r>
            <a:endParaRPr lang="nb-NO"/>
          </a:p>
          <a:p>
            <a:endParaRPr lang="nb-NO"/>
          </a:p>
        </p:txBody>
      </p:sp>
      <p:sp>
        <p:nvSpPr>
          <p:cNvPr id="4" name="Slide Number Placeholder 3"/>
          <p:cNvSpPr>
            <a:spLocks noGrp="1"/>
          </p:cNvSpPr>
          <p:nvPr>
            <p:ph type="sldNum" sz="quarter" idx="5"/>
          </p:nvPr>
        </p:nvSpPr>
        <p:spPr/>
        <p:txBody>
          <a:bodyPr/>
          <a:lstStyle/>
          <a:p>
            <a:fld id="{BD38FFBF-B735-C545-BBE8-F9C8D87CB9AB}" type="slidenum">
              <a:rPr lang="en-NO" smtClean="0"/>
              <a:t>9</a:t>
            </a:fld>
            <a:endParaRPr lang="en-NO"/>
          </a:p>
        </p:txBody>
      </p:sp>
    </p:spTree>
    <p:extLst>
      <p:ext uri="{BB962C8B-B14F-4D97-AF65-F5344CB8AC3E}">
        <p14:creationId xmlns:p14="http://schemas.microsoft.com/office/powerpoint/2010/main" val="547284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Figur 4.5 viser at veksten i </a:t>
            </a:r>
            <a:r>
              <a:rPr lang="nb-NO" sz="1800" err="1">
                <a:effectLst/>
                <a:latin typeface="UniCenturyOldStyle"/>
              </a:rPr>
              <a:t>årsverk</a:t>
            </a:r>
            <a:r>
              <a:rPr lang="nb-NO" sz="1800">
                <a:effectLst/>
                <a:latin typeface="UniCenturyOldStyle"/>
              </a:rPr>
              <a:t> i </a:t>
            </a:r>
            <a:r>
              <a:rPr lang="nb-NO" sz="1800" err="1">
                <a:effectLst/>
                <a:latin typeface="UniCenturyOldStyle"/>
              </a:rPr>
              <a:t>spesialisthel</a:t>
            </a:r>
            <a:r>
              <a:rPr lang="nb-NO" sz="1800">
                <a:effectLst/>
                <a:latin typeface="UniCenturyOldStyle"/>
              </a:rPr>
              <a:t>- </a:t>
            </a:r>
            <a:r>
              <a:rPr lang="nb-NO" sz="1800" err="1">
                <a:effectLst/>
                <a:latin typeface="UniCenturyOldStyle"/>
              </a:rPr>
              <a:t>setjenesten</a:t>
            </a:r>
            <a:r>
              <a:rPr lang="nb-NO" sz="1800">
                <a:effectLst/>
                <a:latin typeface="UniCenturyOldStyle"/>
              </a:rPr>
              <a:t> fra 2011 til 2021 fant sted i </a:t>
            </a:r>
            <a:r>
              <a:rPr lang="nb-NO" sz="1800" err="1">
                <a:effectLst/>
                <a:latin typeface="UniCenturyOldStyle"/>
              </a:rPr>
              <a:t>somatik</a:t>
            </a:r>
            <a:r>
              <a:rPr lang="nb-NO" sz="1800">
                <a:effectLst/>
                <a:latin typeface="UniCenturyOldStyle"/>
              </a:rPr>
              <a:t>- </a:t>
            </a:r>
            <a:r>
              <a:rPr lang="nb-NO" sz="1800" err="1">
                <a:effectLst/>
                <a:latin typeface="UniCenturyOldStyle"/>
              </a:rPr>
              <a:t>ken</a:t>
            </a:r>
            <a:r>
              <a:rPr lang="nb-NO" sz="1800">
                <a:effectLst/>
                <a:latin typeface="UniCenturyOldStyle"/>
              </a:rPr>
              <a:t>, med drøyt 18 000 </a:t>
            </a:r>
            <a:r>
              <a:rPr lang="nb-NO" sz="1800" err="1">
                <a:effectLst/>
                <a:latin typeface="UniCenturyOldStyle"/>
              </a:rPr>
              <a:t>årsverk</a:t>
            </a:r>
            <a:r>
              <a:rPr lang="nb-NO" sz="1800">
                <a:effectLst/>
                <a:latin typeface="UniCenturyOldStyle"/>
              </a:rPr>
              <a:t> (25 prosent), mens det var tilnærmet stabilt innen psykisk helsevern, med 771 </a:t>
            </a:r>
            <a:r>
              <a:rPr lang="nb-NO" sz="1800" err="1">
                <a:effectLst/>
                <a:latin typeface="UniCenturyOldStyle"/>
              </a:rPr>
              <a:t>årsverk</a:t>
            </a:r>
            <a:r>
              <a:rPr lang="nb-NO" sz="1800">
                <a:effectLst/>
                <a:latin typeface="UniCenturyOldStyle"/>
              </a:rPr>
              <a:t> (4 prosent). Det var en økning </a:t>
            </a:r>
            <a:r>
              <a:rPr lang="nb-NO" sz="1800" err="1">
                <a:effectLst/>
                <a:latin typeface="UniCenturyOldStyle"/>
              </a:rPr>
              <a:t>pa</a:t>
            </a:r>
            <a:r>
              <a:rPr lang="nb-NO" sz="1800">
                <a:effectLst/>
                <a:latin typeface="UniCenturyOldStyle"/>
              </a:rPr>
              <a:t>̊ 839 </a:t>
            </a:r>
            <a:r>
              <a:rPr lang="nb-NO" sz="1800" err="1">
                <a:effectLst/>
                <a:latin typeface="UniCenturyOldStyle"/>
              </a:rPr>
              <a:t>årsverk</a:t>
            </a:r>
            <a:r>
              <a:rPr lang="nb-NO" sz="1800">
                <a:effectLst/>
                <a:latin typeface="UniCenturyOldStyle"/>
              </a:rPr>
              <a:t> (22 prosent) innen tverrfaglig </a:t>
            </a:r>
            <a:r>
              <a:rPr lang="nb-NO" sz="1800" err="1">
                <a:effectLst/>
                <a:latin typeface="UniCenturyOldStyle"/>
              </a:rPr>
              <a:t>spesia</a:t>
            </a:r>
            <a:r>
              <a:rPr lang="nb-NO" sz="1800">
                <a:effectLst/>
                <a:latin typeface="UniCenturyOldStyle"/>
              </a:rPr>
              <a:t>- </a:t>
            </a:r>
            <a:r>
              <a:rPr lang="nb-NO" sz="1800" err="1">
                <a:effectLst/>
                <a:latin typeface="UniCenturyOldStyle"/>
              </a:rPr>
              <a:t>lisert</a:t>
            </a:r>
            <a:r>
              <a:rPr lang="nb-NO" sz="1800">
                <a:effectLst/>
                <a:latin typeface="UniCenturyOldStyle"/>
              </a:rPr>
              <a:t> rusbehandling (TSB). Det har vært </a:t>
            </a:r>
            <a:r>
              <a:rPr lang="nb-NO" sz="1800" err="1">
                <a:effectLst/>
                <a:latin typeface="UniCenturyOldStyle"/>
              </a:rPr>
              <a:t>rekrut</a:t>
            </a:r>
            <a:r>
              <a:rPr lang="nb-NO" sz="1800">
                <a:effectLst/>
                <a:latin typeface="UniCenturyOldStyle"/>
              </a:rPr>
              <a:t>- </a:t>
            </a:r>
            <a:r>
              <a:rPr lang="nb-NO" sz="1800" err="1">
                <a:effectLst/>
                <a:latin typeface="UniCenturyOldStyle"/>
              </a:rPr>
              <a:t>teringsutfordringer</a:t>
            </a:r>
            <a:r>
              <a:rPr lang="nb-NO" sz="1800">
                <a:effectLst/>
                <a:latin typeface="UniCenturyOldStyle"/>
              </a:rPr>
              <a:t> de seneste </a:t>
            </a:r>
            <a:r>
              <a:rPr lang="nb-NO" sz="1800" err="1">
                <a:effectLst/>
                <a:latin typeface="UniCenturyOldStyle"/>
              </a:rPr>
              <a:t>årene</a:t>
            </a:r>
            <a:r>
              <a:rPr lang="nb-NO" sz="1800">
                <a:effectLst/>
                <a:latin typeface="UniCenturyOldStyle"/>
              </a:rPr>
              <a:t>, særlig innen psykisk helsevern </a:t>
            </a: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10</a:t>
            </a:fld>
            <a:endParaRPr lang="en-NO"/>
          </a:p>
        </p:txBody>
      </p:sp>
    </p:spTree>
    <p:extLst>
      <p:ext uri="{BB962C8B-B14F-4D97-AF65-F5344CB8AC3E}">
        <p14:creationId xmlns:p14="http://schemas.microsoft.com/office/powerpoint/2010/main" val="3605934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Figur 4.10 viser at </a:t>
            </a:r>
            <a:r>
              <a:rPr lang="nb-NO" sz="1800" err="1">
                <a:effectLst/>
                <a:latin typeface="UniCenturyOldStyle"/>
              </a:rPr>
              <a:t>årsverksveksten</a:t>
            </a:r>
            <a:r>
              <a:rPr lang="nb-NO" sz="1800">
                <a:effectLst/>
                <a:latin typeface="UniCenturyOldStyle"/>
              </a:rPr>
              <a:t> i de </a:t>
            </a:r>
            <a:r>
              <a:rPr lang="nb-NO" sz="1800" err="1">
                <a:effectLst/>
                <a:latin typeface="UniCenturyOldStyle"/>
              </a:rPr>
              <a:t>kommu</a:t>
            </a:r>
            <a:r>
              <a:rPr lang="nb-NO" sz="1800">
                <a:effectLst/>
                <a:latin typeface="UniCenturyOldStyle"/>
              </a:rPr>
              <a:t>- </a:t>
            </a:r>
            <a:r>
              <a:rPr lang="nb-NO" sz="1800" err="1">
                <a:effectLst/>
                <a:latin typeface="UniCenturyOldStyle"/>
              </a:rPr>
              <a:t>nale</a:t>
            </a:r>
            <a:r>
              <a:rPr lang="nb-NO" sz="1800">
                <a:effectLst/>
                <a:latin typeface="UniCenturyOldStyle"/>
              </a:rPr>
              <a:t> helse- og omsorgstjenestene siden 2011 har i stor grad funnet sted i hjemmebaserte tjenester, mens antall </a:t>
            </a:r>
            <a:r>
              <a:rPr lang="nb-NO" sz="1800" err="1">
                <a:effectLst/>
                <a:latin typeface="UniCenturyOldStyle"/>
              </a:rPr>
              <a:t>årsverk</a:t>
            </a:r>
            <a:r>
              <a:rPr lang="nb-NO" sz="1800">
                <a:effectLst/>
                <a:latin typeface="UniCenturyOldStyle"/>
              </a:rPr>
              <a:t> i institusjonsbaserte tjenes- </a:t>
            </a:r>
            <a:r>
              <a:rPr lang="nb-NO" sz="1800" err="1">
                <a:effectLst/>
                <a:latin typeface="UniCenturyOldStyle"/>
              </a:rPr>
              <a:t>tene</a:t>
            </a:r>
            <a:r>
              <a:rPr lang="nb-NO" sz="1800">
                <a:effectLst/>
                <a:latin typeface="UniCenturyOldStyle"/>
              </a:rPr>
              <a:t> har holdt seg stabilt. </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Som det kommer frem av figuren, har det i til- legg til veksten i hjemmebaser te </a:t>
            </a:r>
            <a:r>
              <a:rPr lang="nb-NO" sz="1800" err="1">
                <a:effectLst/>
                <a:latin typeface="UniCenturyOldStyle"/>
              </a:rPr>
              <a:t>omsorgstje</a:t>
            </a:r>
            <a:r>
              <a:rPr lang="nb-NO" sz="1800">
                <a:effectLst/>
                <a:latin typeface="UniCenturyOldStyle"/>
              </a:rPr>
              <a:t>- nester, </a:t>
            </a:r>
            <a:r>
              <a:rPr lang="nb-NO" sz="1800" err="1">
                <a:effectLst/>
                <a:latin typeface="UniCenturyOldStyle"/>
              </a:rPr>
              <a:t>ogsa</a:t>
            </a:r>
            <a:r>
              <a:rPr lang="nb-NO" sz="1800">
                <a:effectLst/>
                <a:latin typeface="UniCenturyOldStyle"/>
              </a:rPr>
              <a:t>̊ vært en betydelig vekst i kommune- helsetjenesten, som i stor grad kan tilskrives en særskilt satsing </a:t>
            </a:r>
            <a:r>
              <a:rPr lang="nb-NO" sz="1800" err="1">
                <a:effectLst/>
                <a:latin typeface="UniCenturyOldStyle"/>
              </a:rPr>
              <a:t>pa</a:t>
            </a:r>
            <a:r>
              <a:rPr lang="nb-NO" sz="1800">
                <a:effectLst/>
                <a:latin typeface="UniCenturyOldStyle"/>
              </a:rPr>
              <a:t>̊ bemanning i helsestasjons- og skolehelsetjenesten.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Det har </a:t>
            </a:r>
            <a:r>
              <a:rPr lang="nb-NO" sz="1800" err="1">
                <a:effectLst/>
                <a:latin typeface="UniCenturyOldStyle"/>
              </a:rPr>
              <a:t>vore</a:t>
            </a:r>
            <a:r>
              <a:rPr lang="nb-NO" sz="1800">
                <a:effectLst/>
                <a:latin typeface="UniCenturyOldStyle"/>
              </a:rPr>
              <a:t> vekst i </a:t>
            </a:r>
            <a:r>
              <a:rPr lang="nb-NO" sz="1800" err="1">
                <a:effectLst/>
                <a:latin typeface="UniCenturyOldStyle"/>
              </a:rPr>
              <a:t>årsverk</a:t>
            </a:r>
            <a:r>
              <a:rPr lang="nb-NO" sz="1800">
                <a:effectLst/>
                <a:latin typeface="UniCenturyOldStyle"/>
              </a:rPr>
              <a:t> for jordmødre, helsesykepleiere og andre sykepleiere i kommunehelsetjenesten </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11</a:t>
            </a:fld>
            <a:endParaRPr lang="en-NO"/>
          </a:p>
        </p:txBody>
      </p:sp>
    </p:spTree>
    <p:extLst>
      <p:ext uri="{BB962C8B-B14F-4D97-AF65-F5344CB8AC3E}">
        <p14:creationId xmlns:p14="http://schemas.microsoft.com/office/powerpoint/2010/main" val="1445191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Samtidig er veksten i personer i yrkesaktiv alder begrenset. I distriktskommuner er det særlig kombinasjonen av vekst i antall eldre og nedgang i personer i arbeidsfør alder som kan skape utfordringer. </a:t>
            </a:r>
            <a:r>
              <a:rPr lang="nb-NO" err="1"/>
              <a:t>Distriktsdemografiutvalgets</a:t>
            </a:r>
            <a:r>
              <a:rPr lang="nb-NO"/>
              <a:t> beregninger viste at dette gjør at den kommunale sys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Uten innvandring ville det vært netto reduksjon i folketallet i tre av de seks typene kommuner. Kun små byer og større ville økt. Flyttemønstrene fra små steder til mellomstore og store byer er helt tydelige. Med flytting av yngre, blir det økning i andelen eldre i de minst befolkede kommunene.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ea typeface="Times New Roman" panose="02020603050405020304" pitchFamily="18" charset="0"/>
              </a:rPr>
              <a:t>I distriktskommunene med spredt befolkning og store avstander, bruker hjemmetjenesten mye tid for å </a:t>
            </a:r>
            <a:r>
              <a:rPr lang="nb-NO" sz="1800" err="1">
                <a:effectLst/>
                <a:latin typeface="UniCenturyOldStyle"/>
                <a:ea typeface="Times New Roman" panose="02020603050405020304" pitchFamily="18" charset="0"/>
              </a:rPr>
              <a:t>na</a:t>
            </a:r>
            <a:r>
              <a:rPr lang="nb-NO" sz="1800">
                <a:effectLst/>
                <a:latin typeface="UniCenturyOldStyle"/>
                <a:ea typeface="Times New Roman" panose="02020603050405020304" pitchFamily="18" charset="0"/>
              </a:rPr>
              <a:t>̊ alle brukerne, og mye av tjenestene gis </a:t>
            </a:r>
            <a:r>
              <a:rPr lang="nb-NO" sz="1800" err="1">
                <a:effectLst/>
                <a:latin typeface="UniCenturyOldStyle"/>
                <a:ea typeface="Times New Roman" panose="02020603050405020304" pitchFamily="18" charset="0"/>
              </a:rPr>
              <a:t>én-til-én</a:t>
            </a:r>
            <a:r>
              <a:rPr lang="nb-NO" sz="1800">
                <a:effectLst/>
                <a:latin typeface="UniCenturyOldStyle"/>
                <a:ea typeface="Times New Roman" panose="02020603050405020304" pitchFamily="18" charset="0"/>
              </a:rPr>
              <a:t>. Omsorgstjenesten er derfor svært personellintensiv. Allerede i dag har mange kommuner problemer med å tilby de tjenestene som befolkningen har krav </a:t>
            </a:r>
            <a:r>
              <a:rPr lang="nb-NO" sz="1800" err="1">
                <a:effectLst/>
                <a:latin typeface="UniCenturyOldStyle"/>
                <a:ea typeface="Times New Roman" panose="02020603050405020304" pitchFamily="18" charset="0"/>
              </a:rPr>
              <a:t>pa</a:t>
            </a:r>
            <a:r>
              <a:rPr lang="nb-NO" sz="1800">
                <a:effectLst/>
                <a:latin typeface="UniCenturyOldStyle"/>
                <a:ea typeface="Times New Roman" panose="02020603050405020304" pitchFamily="18" charset="0"/>
              </a:rPr>
              <a:t>̊. </a:t>
            </a:r>
            <a:endParaRPr lang="nb-NO" sz="1800">
              <a:effectLst/>
              <a:latin typeface="Times New Roman" panose="02020603050405020304" pitchFamily="18" charset="0"/>
              <a:ea typeface="Times New Roman" panose="02020603050405020304" pitchFamily="18" charset="0"/>
            </a:endParaRPr>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12</a:t>
            </a:fld>
            <a:endParaRPr lang="en-NO"/>
          </a:p>
        </p:txBody>
      </p:sp>
    </p:spTree>
    <p:extLst>
      <p:ext uri="{BB962C8B-B14F-4D97-AF65-F5344CB8AC3E}">
        <p14:creationId xmlns:p14="http://schemas.microsoft.com/office/powerpoint/2010/main" val="1087970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a:effectLst/>
                <a:latin typeface="UniCenturyOldStyle"/>
              </a:rPr>
              <a:t>I rapporten til ekspertgruppa for legevakt kommer det frem at </a:t>
            </a:r>
            <a:r>
              <a:rPr lang="nb-NO" sz="1800" err="1">
                <a:effectLst/>
                <a:latin typeface="UniCenturyOldStyle"/>
              </a:rPr>
              <a:t>én</a:t>
            </a:r>
            <a:r>
              <a:rPr lang="nb-NO" sz="1800">
                <a:effectLst/>
                <a:latin typeface="UniCenturyOldStyle"/>
              </a:rPr>
              <a:t> av fire av de minste kommunene (færre enn 5000 innbyggere) har tre eller færre leger i vaktordning. Fastlegene i </a:t>
            </a:r>
            <a:r>
              <a:rPr lang="nb-NO" sz="1800" err="1">
                <a:effectLst/>
                <a:latin typeface="UniCenturyOldStyle"/>
              </a:rPr>
              <a:t>sma</a:t>
            </a:r>
            <a:r>
              <a:rPr lang="nb-NO" sz="1800">
                <a:effectLst/>
                <a:latin typeface="UniCenturyOldStyle"/>
              </a:rPr>
              <a:t>̊ legevaktdistrikt jobber flere timer legevakt og hyppigere kveld og natt. Over en tredjedel av legevaktene har mer enn en times reisevei til sykehus. Lege er alene </a:t>
            </a:r>
            <a:r>
              <a:rPr lang="nb-NO" sz="1800" err="1">
                <a:effectLst/>
                <a:latin typeface="UniCenturyOldStyle"/>
              </a:rPr>
              <a:t>pa</a:t>
            </a:r>
            <a:r>
              <a:rPr lang="nb-NO" sz="1800">
                <a:effectLst/>
                <a:latin typeface="UniCenturyOldStyle"/>
              </a:rPr>
              <a:t>̊ vakt ved over en tredjedel av legevaktene. De fleste legevaktkontakter finner sted mellom kl. 16 og 20. </a:t>
            </a:r>
            <a:endParaRPr lang="nb-NO"/>
          </a:p>
          <a:p>
            <a:r>
              <a:rPr lang="nb-NO" sz="1800">
                <a:effectLst/>
                <a:latin typeface="UniCenturyOldStyle"/>
              </a:rPr>
              <a:t>I tillegg til legevakt, dekker fastleger i distriktene </a:t>
            </a:r>
            <a:r>
              <a:rPr lang="nb-NO" sz="1800" err="1">
                <a:effectLst/>
                <a:latin typeface="UniCenturyOldStyle"/>
              </a:rPr>
              <a:t>ogsa</a:t>
            </a:r>
            <a:r>
              <a:rPr lang="nb-NO" sz="1800">
                <a:effectLst/>
                <a:latin typeface="UniCenturyOldStyle"/>
              </a:rPr>
              <a:t>̊ andre kommunale tjenester, som helse- stasjon, kommunale akutte døgnplasser (KAD) og sykehjem i større grad enn fastleger i mer sentrale kommuner. Dermed vil ikke listestørrelsen til fastleger i distriktene være sammenlignbar med leger i mer sentrale strøk. </a:t>
            </a: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14</a:t>
            </a:fld>
            <a:endParaRPr lang="en-NO"/>
          </a:p>
        </p:txBody>
      </p:sp>
    </p:spTree>
    <p:extLst>
      <p:ext uri="{BB962C8B-B14F-4D97-AF65-F5344CB8AC3E}">
        <p14:creationId xmlns:p14="http://schemas.microsoft.com/office/powerpoint/2010/main" val="3240466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Vi </a:t>
            </a:r>
            <a:r>
              <a:rPr lang="en-US" sz="1200" err="1"/>
              <a:t>tilrår</a:t>
            </a:r>
            <a:r>
              <a:rPr lang="en-US" sz="1200"/>
              <a:t> at det </a:t>
            </a:r>
            <a:r>
              <a:rPr lang="en-US" sz="1200" err="1"/>
              <a:t>blir</a:t>
            </a:r>
            <a:r>
              <a:rPr lang="en-US" sz="1200"/>
              <a:t> </a:t>
            </a:r>
            <a:r>
              <a:rPr lang="en-US" sz="1200" err="1"/>
              <a:t>færre</a:t>
            </a:r>
            <a:r>
              <a:rPr lang="en-US" sz="1200"/>
              <a:t> </a:t>
            </a:r>
            <a:r>
              <a:rPr lang="en-US" sz="1200" err="1"/>
              <a:t>tilsette</a:t>
            </a:r>
            <a:r>
              <a:rPr lang="en-US" sz="1200"/>
              <a:t> per </a:t>
            </a:r>
            <a:r>
              <a:rPr lang="en-US" sz="1200" err="1"/>
              <a:t>pasient</a:t>
            </a:r>
            <a:r>
              <a:rPr lang="en-US" sz="1200"/>
              <a:t> </a:t>
            </a:r>
            <a:r>
              <a:rPr lang="en-US" sz="1200" err="1"/>
              <a:t>i</a:t>
            </a:r>
            <a:r>
              <a:rPr lang="en-US" sz="1200"/>
              <a:t> </a:t>
            </a:r>
            <a:r>
              <a:rPr lang="en-US" sz="1200" err="1"/>
              <a:t>åra</a:t>
            </a:r>
            <a:r>
              <a:rPr lang="en-US" sz="1200"/>
              <a:t> </a:t>
            </a:r>
            <a:r>
              <a:rPr lang="en-US" sz="1200" err="1"/>
              <a:t>framover</a:t>
            </a:r>
            <a:r>
              <a:rPr lang="en-US" sz="1200"/>
              <a:t>, </a:t>
            </a:r>
            <a:r>
              <a:rPr lang="en-US" sz="1200" err="1"/>
              <a:t>og</a:t>
            </a:r>
            <a:r>
              <a:rPr lang="en-US" sz="1200"/>
              <a:t> </a:t>
            </a:r>
            <a:r>
              <a:rPr lang="en-US" sz="1200" err="1"/>
              <a:t>anbefaler</a:t>
            </a:r>
            <a:r>
              <a:rPr lang="en-US" sz="1200"/>
              <a:t> </a:t>
            </a:r>
            <a:r>
              <a:rPr lang="en-US" sz="1200" err="1"/>
              <a:t>regjeringa</a:t>
            </a:r>
            <a:r>
              <a:rPr lang="en-US" sz="1200"/>
              <a:t> </a:t>
            </a:r>
            <a:r>
              <a:rPr lang="en-US" sz="1200" err="1"/>
              <a:t>å</a:t>
            </a:r>
            <a:r>
              <a:rPr lang="en-US" sz="1200"/>
              <a:t> </a:t>
            </a:r>
            <a:r>
              <a:rPr lang="en-US" sz="1200" err="1"/>
              <a:t>sjå</a:t>
            </a:r>
            <a:r>
              <a:rPr lang="en-US" sz="1200"/>
              <a:t> </a:t>
            </a:r>
            <a:r>
              <a:rPr lang="en-US" sz="1200" err="1"/>
              <a:t>sysselsettingsbehova</a:t>
            </a:r>
            <a:r>
              <a:rPr lang="en-US" sz="1200"/>
              <a:t> </a:t>
            </a:r>
            <a:r>
              <a:rPr lang="en-US" sz="1200" err="1"/>
              <a:t>i</a:t>
            </a:r>
            <a:r>
              <a:rPr lang="en-US" sz="1200"/>
              <a:t> alle </a:t>
            </a:r>
            <a:r>
              <a:rPr lang="en-US" sz="1200" err="1"/>
              <a:t>næringar</a:t>
            </a:r>
            <a:r>
              <a:rPr lang="en-US" sz="1200"/>
              <a:t> </a:t>
            </a:r>
            <a:r>
              <a:rPr lang="en-US" sz="1200" err="1"/>
              <a:t>i</a:t>
            </a:r>
            <a:r>
              <a:rPr lang="en-US" sz="1200"/>
              <a:t> </a:t>
            </a:r>
            <a:r>
              <a:rPr lang="en-US" sz="1200" err="1"/>
              <a:t>samanheng</a:t>
            </a:r>
            <a:r>
              <a:rPr lang="en-US" sz="1200"/>
              <a:t>. </a:t>
            </a:r>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16</a:t>
            </a:fld>
            <a:endParaRPr lang="en-NO"/>
          </a:p>
        </p:txBody>
      </p:sp>
    </p:spTree>
    <p:extLst>
      <p:ext uri="{BB962C8B-B14F-4D97-AF65-F5344CB8AC3E}">
        <p14:creationId xmlns:p14="http://schemas.microsoft.com/office/powerpoint/2010/main" val="2324877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For å utvikle en bærekraftig helse- og omsorgstjeneste foreslår helsepersonellkommisjonen tiltak innen seks tiltaksområder: oppgavedeling; organisering og samhandling; arbeidsforhold og arbeidstid; utdanning og kompetanseutvikling; prioritering og reduksjon av overbehandling; og digitalisering og teknologisk utvikling</a:t>
            </a:r>
          </a:p>
          <a:p>
            <a:r>
              <a:rPr lang="nb-NO"/>
              <a:t>Kommisjonen vurderer at samlede tiltak vil kunne bidra til en reduksjon i tilbud av og etterspørsel etter helse- og omsorgstjenester. Det vil også gi bedre og mer effektiv bruk av personellet, som samtidig gir høyere trivsel og kompetanseutvikling for den enkelte. Kommisjonen peker spesielt på en styrking av karrieremulighetene for fagarbeidere i helse- og omsorgstjenestene som vil gi økt søkning til yrkesfaglige utdanningsprogrammer i hele landet</a:t>
            </a:r>
          </a:p>
        </p:txBody>
      </p:sp>
      <p:sp>
        <p:nvSpPr>
          <p:cNvPr id="4" name="Plassholder for lysbildenummer 3"/>
          <p:cNvSpPr>
            <a:spLocks noGrp="1"/>
          </p:cNvSpPr>
          <p:nvPr>
            <p:ph type="sldNum" sz="quarter" idx="5"/>
          </p:nvPr>
        </p:nvSpPr>
        <p:spPr/>
        <p:txBody>
          <a:bodyPr/>
          <a:lstStyle/>
          <a:p>
            <a:fld id="{BD38FFBF-B735-C545-BBE8-F9C8D87CB9AB}" type="slidenum">
              <a:rPr lang="en-NO" smtClean="0"/>
              <a:t>17</a:t>
            </a:fld>
            <a:endParaRPr lang="en-NO"/>
          </a:p>
        </p:txBody>
      </p:sp>
    </p:spTree>
    <p:extLst>
      <p:ext uri="{BB962C8B-B14F-4D97-AF65-F5344CB8AC3E}">
        <p14:creationId xmlns:p14="http://schemas.microsoft.com/office/powerpoint/2010/main" val="1435959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Helse- og omsorgstjenesten preges av å være ulikt organiser t, eid, finansier t og innrettet, slik det er redegjort for i dette kapitlet. Dette reiser utfor- </a:t>
            </a:r>
            <a:r>
              <a:rPr lang="nb-NO" sz="1800" err="1">
                <a:effectLst/>
                <a:latin typeface="UniCenturyOldStyle"/>
              </a:rPr>
              <a:t>dringer</a:t>
            </a:r>
            <a:r>
              <a:rPr lang="nb-NO" sz="1800">
                <a:effectLst/>
                <a:latin typeface="UniCenturyOldStyle"/>
              </a:rPr>
              <a:t> for god bruk og tilgang </a:t>
            </a:r>
            <a:r>
              <a:rPr lang="nb-NO" sz="1800" err="1">
                <a:effectLst/>
                <a:latin typeface="UniCenturyOldStyle"/>
              </a:rPr>
              <a:t>pa</a:t>
            </a:r>
            <a:r>
              <a:rPr lang="nb-NO" sz="1800">
                <a:effectLst/>
                <a:latin typeface="UniCenturyOldStyle"/>
              </a:rPr>
              <a:t>̊ </a:t>
            </a:r>
            <a:r>
              <a:rPr lang="nb-NO" sz="1800" err="1">
                <a:effectLst/>
                <a:latin typeface="UniCenturyOldStyle"/>
              </a:rPr>
              <a:t>personellres</a:t>
            </a:r>
            <a:r>
              <a:rPr lang="nb-NO" sz="1800">
                <a:effectLst/>
                <a:latin typeface="UniCenturyOldStyle"/>
              </a:rPr>
              <a:t>- </a:t>
            </a:r>
            <a:r>
              <a:rPr lang="nb-NO" sz="1800" err="1">
                <a:effectLst/>
                <a:latin typeface="UniCenturyOldStyle"/>
              </a:rPr>
              <a:t>surser</a:t>
            </a:r>
            <a:r>
              <a:rPr lang="nb-NO" sz="1800">
                <a:effectLst/>
                <a:latin typeface="UniCenturyOldStyle"/>
              </a:rPr>
              <a:t>, så vel som for det samlede </a:t>
            </a:r>
            <a:r>
              <a:rPr lang="nb-NO" sz="1800" err="1">
                <a:effectLst/>
                <a:latin typeface="UniCenturyOldStyle"/>
              </a:rPr>
              <a:t>tjenestetilbu</a:t>
            </a:r>
            <a:r>
              <a:rPr lang="nb-NO" sz="1800">
                <a:effectLst/>
                <a:latin typeface="UniCenturyOldStyle"/>
              </a:rPr>
              <a:t>- det. Samtidig legger Helsepersonellkommisjonen til grunn at det i utgangspunktet er </a:t>
            </a:r>
            <a:r>
              <a:rPr lang="nb-NO" sz="1800" err="1">
                <a:effectLst/>
                <a:latin typeface="UniCenturyOldStyle"/>
              </a:rPr>
              <a:t>én</a:t>
            </a:r>
            <a:r>
              <a:rPr lang="nb-NO" sz="1800">
                <a:effectLst/>
                <a:latin typeface="UniCenturyOldStyle"/>
              </a:rPr>
              <a:t> helse- og omsorgstjeneste og </a:t>
            </a:r>
            <a:r>
              <a:rPr lang="nb-NO" sz="1800" err="1">
                <a:effectLst/>
                <a:latin typeface="UniCenturyOldStyle"/>
              </a:rPr>
              <a:t>én</a:t>
            </a:r>
            <a:r>
              <a:rPr lang="nb-NO" sz="1800">
                <a:effectLst/>
                <a:latin typeface="UniCenturyOldStyle"/>
              </a:rPr>
              <a:t> samlet personellstyrke for å bemanne den i Norge. </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Samhandlingsutfordringene har for eksempel vist seg som store utfordringer flere steder i lan- det med utskrivningsklare pasienter, i </a:t>
            </a:r>
            <a:r>
              <a:rPr lang="nb-NO" sz="1800" err="1">
                <a:effectLst/>
                <a:latin typeface="UniCenturyOldStyle"/>
              </a:rPr>
              <a:t>grensesnit</a:t>
            </a:r>
            <a:r>
              <a:rPr lang="nb-NO" sz="1800">
                <a:effectLst/>
                <a:latin typeface="UniCenturyOldStyle"/>
              </a:rPr>
              <a:t>- tet mellom sykehusene og den kommunale helse- og omsorgstjenesten. De vurderes som friske nok til å bli skrevet ut av sykehusene, men er samtidig for syke til å klare seg hjemme. Reinnleggelser av denne typen pasienter er utbredt, noe som kom- mer til uttrykk i Helsedirektoratets publisering av statistikk om utvikling i utskrivningsklare </a:t>
            </a:r>
            <a:r>
              <a:rPr lang="nb-NO" sz="1800" err="1">
                <a:effectLst/>
                <a:latin typeface="UniCenturyOldStyle"/>
              </a:rPr>
              <a:t>pasien</a:t>
            </a:r>
            <a:r>
              <a:rPr lang="nb-NO" sz="1800">
                <a:effectLst/>
                <a:latin typeface="UniCenturyOldStyle"/>
              </a:rPr>
              <a:t>- ter og reinnleggelser. </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Dagens sykehus- </a:t>
            </a:r>
            <a:r>
              <a:rPr lang="nb-NO" sz="1800" err="1">
                <a:effectLst/>
                <a:latin typeface="UniCenturyOldStyle"/>
              </a:rPr>
              <a:t>str</a:t>
            </a:r>
            <a:r>
              <a:rPr lang="nb-NO" sz="1800">
                <a:effectLst/>
                <a:latin typeface="UniCenturyOldStyle"/>
              </a:rPr>
              <a:t> </a:t>
            </a:r>
            <a:r>
              <a:rPr lang="nb-NO" sz="1800" err="1">
                <a:effectLst/>
                <a:latin typeface="UniCenturyOldStyle"/>
              </a:rPr>
              <a:t>uktur</a:t>
            </a:r>
            <a:r>
              <a:rPr lang="nb-NO" sz="1800">
                <a:effectLst/>
                <a:latin typeface="UniCenturyOldStyle"/>
              </a:rPr>
              <a:t> inneholder et stor t antall sykehus med akuttfunksjoner, der det er behov for spesialisert arbeidskraft i døgnkontinuerlig drift. Det fører til store personellbehov og nesten permanente man- </a:t>
            </a:r>
            <a:r>
              <a:rPr lang="nb-NO" sz="1800" err="1">
                <a:effectLst/>
                <a:latin typeface="UniCenturyOldStyle"/>
              </a:rPr>
              <a:t>gler</a:t>
            </a:r>
            <a:r>
              <a:rPr lang="nb-NO" sz="1800">
                <a:effectLst/>
                <a:latin typeface="UniCenturyOldStyle"/>
              </a:rPr>
              <a:t> av nøkkelpersonell en rekke steder. </a:t>
            </a:r>
            <a:r>
              <a:rPr lang="nb-NO" sz="1800" err="1">
                <a:effectLst/>
                <a:latin typeface="UniCenturyOldStyle"/>
              </a:rPr>
              <a:t>Tilstrek</a:t>
            </a:r>
            <a:r>
              <a:rPr lang="nb-NO" sz="1800">
                <a:effectLst/>
                <a:latin typeface="UniCenturyOldStyle"/>
              </a:rPr>
              <a:t>- </a:t>
            </a:r>
            <a:r>
              <a:rPr lang="nb-NO" sz="1800" err="1">
                <a:effectLst/>
                <a:latin typeface="UniCenturyOldStyle"/>
              </a:rPr>
              <a:t>kelig</a:t>
            </a:r>
            <a:r>
              <a:rPr lang="nb-NO" sz="1800">
                <a:effectLst/>
                <a:latin typeface="UniCenturyOldStyle"/>
              </a:rPr>
              <a:t> antall spesialiser t helsepersonell er en for ut- setning for å sikre driften og </a:t>
            </a:r>
            <a:r>
              <a:rPr lang="nb-NO" sz="1800" err="1">
                <a:effectLst/>
                <a:latin typeface="UniCenturyOldStyle"/>
              </a:rPr>
              <a:t>tjenesteti</a:t>
            </a:r>
            <a:r>
              <a:rPr lang="nb-NO" sz="1800">
                <a:effectLst/>
                <a:latin typeface="UniCenturyOldStyle"/>
              </a:rPr>
              <a:t> </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Økende spesialisering gjør beredskap i alle deler av landet mer ressurskrevende, og det blir stadig vanskeligere for tjenestene å sikre </a:t>
            </a:r>
            <a:r>
              <a:rPr lang="nb-NO" sz="1800" err="1">
                <a:effectLst/>
                <a:latin typeface="UniCenturyOldStyle"/>
              </a:rPr>
              <a:t>kvalifi</a:t>
            </a:r>
            <a:r>
              <a:rPr lang="nb-NO" sz="1800">
                <a:effectLst/>
                <a:latin typeface="UniCenturyOldStyle"/>
              </a:rPr>
              <a:t>- </a:t>
            </a:r>
            <a:r>
              <a:rPr lang="nb-NO" sz="1800" err="1">
                <a:effectLst/>
                <a:latin typeface="UniCenturyOldStyle"/>
              </a:rPr>
              <a:t>sert</a:t>
            </a:r>
            <a:r>
              <a:rPr lang="nb-NO" sz="1800">
                <a:effectLst/>
                <a:latin typeface="UniCenturyOldStyle"/>
              </a:rPr>
              <a:t> og kompetent personell </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Forslaget er begrunnet i at det er – og vil bli – stadig mer krevende for spesialisthelsetjenesten å yte likeverdige og kvalitativt gode tjenester i hele landet, og samtidig være i stand til å sikre </a:t>
            </a:r>
            <a:r>
              <a:rPr lang="nb-NO" sz="1800" err="1">
                <a:effectLst/>
                <a:latin typeface="UniCenturyOldStyle"/>
              </a:rPr>
              <a:t>tilstrek</a:t>
            </a:r>
            <a:r>
              <a:rPr lang="nb-NO" sz="1800">
                <a:effectLst/>
                <a:latin typeface="UniCenturyOldStyle"/>
              </a:rPr>
              <a:t>- </a:t>
            </a:r>
            <a:r>
              <a:rPr lang="nb-NO" sz="1800" err="1">
                <a:effectLst/>
                <a:latin typeface="UniCenturyOldStyle"/>
              </a:rPr>
              <a:t>kelig</a:t>
            </a:r>
            <a:r>
              <a:rPr lang="nb-NO" sz="1800">
                <a:effectLst/>
                <a:latin typeface="UniCenturyOldStyle"/>
              </a:rPr>
              <a:t> kvalifiser t og spesialiser t personell. Dette vil bli enda vanskeligere dersom oppsplittingen av de generelle spesialitetene indremedisin og kirurgi </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for </a:t>
            </a:r>
            <a:r>
              <a:rPr lang="nb-NO" sz="1800" err="1">
                <a:effectLst/>
                <a:latin typeface="UniCenturyOldStyle"/>
              </a:rPr>
              <a:t>tsetter</a:t>
            </a:r>
            <a:r>
              <a:rPr lang="nb-NO" sz="1800">
                <a:effectLst/>
                <a:latin typeface="UniCenturyOldStyle"/>
              </a:rPr>
              <a:t>. Dagens </a:t>
            </a:r>
            <a:r>
              <a:rPr lang="nb-NO" sz="1800" err="1">
                <a:effectLst/>
                <a:latin typeface="UniCenturyOldStyle"/>
              </a:rPr>
              <a:t>sykehusstr</a:t>
            </a:r>
            <a:r>
              <a:rPr lang="nb-NO" sz="1800">
                <a:effectLst/>
                <a:latin typeface="UniCenturyOldStyle"/>
              </a:rPr>
              <a:t> </a:t>
            </a:r>
            <a:r>
              <a:rPr lang="nb-NO" sz="1800" err="1">
                <a:effectLst/>
                <a:latin typeface="UniCenturyOldStyle"/>
              </a:rPr>
              <a:t>uktur</a:t>
            </a:r>
            <a:r>
              <a:rPr lang="nb-NO" sz="1800">
                <a:effectLst/>
                <a:latin typeface="UniCenturyOldStyle"/>
              </a:rPr>
              <a:t> og -drift for- </a:t>
            </a:r>
            <a:r>
              <a:rPr lang="nb-NO" sz="1800" err="1">
                <a:effectLst/>
                <a:latin typeface="UniCenturyOldStyle"/>
              </a:rPr>
              <a:t>drer</a:t>
            </a:r>
            <a:r>
              <a:rPr lang="nb-NO" sz="1800">
                <a:effectLst/>
                <a:latin typeface="UniCenturyOldStyle"/>
              </a:rPr>
              <a:t> store og kontinuerlige behov for spesialisert arbeidskraft, i døgnkontinuerlig drift, som gir økende rekrutteringsutfordringer. </a:t>
            </a: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18</a:t>
            </a:fld>
            <a:endParaRPr lang="en-NO"/>
          </a:p>
        </p:txBody>
      </p:sp>
    </p:spTree>
    <p:extLst>
      <p:ext uri="{BB962C8B-B14F-4D97-AF65-F5344CB8AC3E}">
        <p14:creationId xmlns:p14="http://schemas.microsoft.com/office/powerpoint/2010/main" val="763566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err="1">
                <a:effectLst/>
                <a:latin typeface="Calibri" panose="020F0502020204030204" pitchFamily="34" charset="0"/>
                <a:ea typeface="Calibri" panose="020F0502020204030204" pitchFamily="34" charset="0"/>
                <a:cs typeface="Times New Roman" panose="02020603050405020304" pitchFamily="18" charset="0"/>
              </a:rPr>
              <a:t>Utvalet</a:t>
            </a:r>
            <a:r>
              <a:rPr lang="nb-NO" sz="1800">
                <a:effectLst/>
                <a:latin typeface="Calibri" panose="020F0502020204030204" pitchFamily="34" charset="0"/>
                <a:ea typeface="Calibri" panose="020F0502020204030204" pitchFamily="34" charset="0"/>
                <a:cs typeface="Times New Roman" panose="02020603050405020304" pitchFamily="18" charset="0"/>
              </a:rPr>
              <a:t> tek og til orde for betre </a:t>
            </a:r>
            <a:r>
              <a:rPr lang="nb-NO" sz="1800" err="1">
                <a:effectLst/>
                <a:latin typeface="Calibri" panose="020F0502020204030204" pitchFamily="34" charset="0"/>
                <a:ea typeface="Calibri" panose="020F0502020204030204" pitchFamily="34" charset="0"/>
                <a:cs typeface="Times New Roman" panose="02020603050405020304" pitchFamily="18" charset="0"/>
              </a:rPr>
              <a:t>oppgåvedeling</a:t>
            </a:r>
            <a:r>
              <a:rPr lang="nb-NO" sz="1800">
                <a:effectLst/>
                <a:latin typeface="Calibri" panose="020F0502020204030204" pitchFamily="34" charset="0"/>
                <a:ea typeface="Calibri" panose="020F0502020204030204" pitchFamily="34" charset="0"/>
                <a:cs typeface="Times New Roman" panose="02020603050405020304" pitchFamily="18" charset="0"/>
              </a:rPr>
              <a:t> i </a:t>
            </a:r>
            <a:r>
              <a:rPr lang="nb-NO" sz="1800" err="1">
                <a:effectLst/>
                <a:latin typeface="Calibri" panose="020F0502020204030204" pitchFamily="34" charset="0"/>
                <a:ea typeface="Calibri" panose="020F0502020204030204" pitchFamily="34" charset="0"/>
                <a:cs typeface="Times New Roman" panose="02020603050405020304" pitchFamily="18" charset="0"/>
              </a:rPr>
              <a:t>helseteneste</a:t>
            </a:r>
            <a:r>
              <a:rPr lang="nb-NO" sz="1800">
                <a:effectLst/>
                <a:latin typeface="Calibri" panose="020F0502020204030204" pitchFamily="34" charset="0"/>
                <a:ea typeface="Calibri" panose="020F0502020204030204" pitchFamily="34" charset="0"/>
                <a:cs typeface="Times New Roman" panose="02020603050405020304" pitchFamily="18" charset="0"/>
              </a:rPr>
              <a:t> og at det må </a:t>
            </a:r>
            <a:r>
              <a:rPr lang="nb-NO" sz="1800" err="1">
                <a:effectLst/>
                <a:latin typeface="Calibri" panose="020F0502020204030204" pitchFamily="34" charset="0"/>
                <a:ea typeface="Calibri" panose="020F0502020204030204" pitchFamily="34" charset="0"/>
                <a:cs typeface="Times New Roman" panose="02020603050405020304" pitchFamily="18" charset="0"/>
              </a:rPr>
              <a:t>jobbast</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meir</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tverrfagleg</a:t>
            </a:r>
            <a:r>
              <a:rPr lang="nb-NO" sz="1800">
                <a:effectLst/>
                <a:latin typeface="Calibri" panose="020F0502020204030204" pitchFamily="34" charset="0"/>
                <a:ea typeface="Calibri" panose="020F0502020204030204" pitchFamily="34" charset="0"/>
                <a:cs typeface="Times New Roman" panose="02020603050405020304" pitchFamily="18" charset="0"/>
              </a:rPr>
              <a:t>. Skarpe skilnader mellom </a:t>
            </a:r>
            <a:r>
              <a:rPr lang="nb-NO" sz="1800" err="1">
                <a:effectLst/>
                <a:latin typeface="Calibri" panose="020F0502020204030204" pitchFamily="34" charset="0"/>
                <a:ea typeface="Calibri" panose="020F0502020204030204" pitchFamily="34" charset="0"/>
                <a:cs typeface="Times New Roman" panose="02020603050405020304" pitchFamily="18" charset="0"/>
              </a:rPr>
              <a:t>profesjonar</a:t>
            </a:r>
            <a:r>
              <a:rPr lang="nb-NO" sz="1800">
                <a:effectLst/>
                <a:latin typeface="Calibri" panose="020F0502020204030204" pitchFamily="34" charset="0"/>
                <a:ea typeface="Calibri" panose="020F0502020204030204" pitchFamily="34" charset="0"/>
                <a:cs typeface="Times New Roman" panose="02020603050405020304" pitchFamily="18" charset="0"/>
              </a:rPr>
              <a:t> og spesialisering kan </a:t>
            </a:r>
            <a:r>
              <a:rPr lang="nb-NO" sz="1800" err="1">
                <a:effectLst/>
                <a:latin typeface="Calibri" panose="020F0502020204030204" pitchFamily="34" charset="0"/>
                <a:ea typeface="Calibri" panose="020F0502020204030204" pitchFamily="34" charset="0"/>
                <a:cs typeface="Times New Roman" panose="02020603050405020304" pitchFamily="18" charset="0"/>
              </a:rPr>
              <a:t>gjera</a:t>
            </a:r>
            <a:r>
              <a:rPr lang="nb-NO" sz="1800">
                <a:effectLst/>
                <a:latin typeface="Calibri" panose="020F0502020204030204" pitchFamily="34" charset="0"/>
                <a:ea typeface="Calibri" panose="020F0502020204030204" pitchFamily="34" charset="0"/>
                <a:cs typeface="Times New Roman" panose="02020603050405020304" pitchFamily="18" charset="0"/>
              </a:rPr>
              <a:t> ei hensiktsmessig og fleksibel </a:t>
            </a:r>
            <a:r>
              <a:rPr lang="nb-NO" sz="1800" err="1">
                <a:effectLst/>
                <a:latin typeface="Calibri" panose="020F0502020204030204" pitchFamily="34" charset="0"/>
                <a:ea typeface="Calibri" panose="020F0502020204030204" pitchFamily="34" charset="0"/>
                <a:cs typeface="Times New Roman" panose="02020603050405020304" pitchFamily="18" charset="0"/>
              </a:rPr>
              <a:t>oppgåvedeling</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vanskelegare</a:t>
            </a:r>
            <a:r>
              <a:rPr lang="nb-NO" sz="1800">
                <a:effectLst/>
                <a:latin typeface="Calibri" panose="020F0502020204030204" pitchFamily="34" charset="0"/>
                <a:ea typeface="Calibri" panose="020F0502020204030204" pitchFamily="34" charset="0"/>
                <a:cs typeface="Times New Roman" panose="02020603050405020304" pitchFamily="18" charset="0"/>
              </a:rPr>
              <a:t>. Det ligg </a:t>
            </a:r>
            <a:r>
              <a:rPr lang="nb-NO" sz="1800" err="1">
                <a:effectLst/>
                <a:latin typeface="Calibri" panose="020F0502020204030204" pitchFamily="34" charset="0"/>
                <a:ea typeface="Calibri" panose="020F0502020204030204" pitchFamily="34" charset="0"/>
                <a:cs typeface="Times New Roman" panose="02020603050405020304" pitchFamily="18" charset="0"/>
              </a:rPr>
              <a:t>eit</a:t>
            </a:r>
            <a:r>
              <a:rPr lang="nb-NO" sz="1800">
                <a:effectLst/>
                <a:latin typeface="Calibri" panose="020F0502020204030204" pitchFamily="34" charset="0"/>
                <a:ea typeface="Calibri" panose="020F0502020204030204" pitchFamily="34" charset="0"/>
                <a:cs typeface="Times New Roman" panose="02020603050405020304" pitchFamily="18" charset="0"/>
              </a:rPr>
              <a:t> stort </a:t>
            </a:r>
            <a:r>
              <a:rPr lang="nb-NO" sz="1800" err="1">
                <a:effectLst/>
                <a:latin typeface="Calibri" panose="020F0502020204030204" pitchFamily="34" charset="0"/>
                <a:ea typeface="Calibri" panose="020F0502020204030204" pitchFamily="34" charset="0"/>
                <a:cs typeface="Times New Roman" panose="02020603050405020304" pitchFamily="18" charset="0"/>
              </a:rPr>
              <a:t>effektiviseringspotensiale</a:t>
            </a:r>
            <a:r>
              <a:rPr lang="nb-NO" sz="1800">
                <a:effectLst/>
                <a:latin typeface="Calibri" panose="020F0502020204030204" pitchFamily="34" charset="0"/>
                <a:ea typeface="Calibri" panose="020F0502020204030204" pitchFamily="34" charset="0"/>
                <a:cs typeface="Times New Roman" panose="02020603050405020304" pitchFamily="18" charset="0"/>
              </a:rPr>
              <a:t> i betre </a:t>
            </a:r>
            <a:r>
              <a:rPr lang="nb-NO" sz="1800" err="1">
                <a:effectLst/>
                <a:latin typeface="Calibri" panose="020F0502020204030204" pitchFamily="34" charset="0"/>
                <a:ea typeface="Calibri" panose="020F0502020204030204" pitchFamily="34" charset="0"/>
                <a:cs typeface="Times New Roman" panose="02020603050405020304" pitchFamily="18" charset="0"/>
              </a:rPr>
              <a:t>oppgåvedeling</a:t>
            </a:r>
            <a:r>
              <a:rPr lang="nb-NO" sz="1800">
                <a:effectLst/>
                <a:latin typeface="Calibri" panose="020F0502020204030204" pitchFamily="34" charset="0"/>
                <a:ea typeface="Calibri" panose="020F0502020204030204" pitchFamily="34" charset="0"/>
                <a:cs typeface="Times New Roman" panose="02020603050405020304" pitchFamily="18" charset="0"/>
              </a:rPr>
              <a:t> og i at </a:t>
            </a:r>
            <a:r>
              <a:rPr lang="nb-NO" sz="1800" err="1">
                <a:effectLst/>
                <a:latin typeface="Calibri" panose="020F0502020204030204" pitchFamily="34" charset="0"/>
                <a:ea typeface="Calibri" panose="020F0502020204030204" pitchFamily="34" charset="0"/>
                <a:cs typeface="Times New Roman" panose="02020603050405020304" pitchFamily="18" charset="0"/>
              </a:rPr>
              <a:t>dei</a:t>
            </a:r>
            <a:r>
              <a:rPr lang="nb-NO" sz="1800">
                <a:effectLst/>
                <a:latin typeface="Calibri" panose="020F0502020204030204" pitchFamily="34" charset="0"/>
                <a:ea typeface="Calibri" panose="020F0502020204030204" pitchFamily="34" charset="0"/>
                <a:cs typeface="Times New Roman" panose="02020603050405020304" pitchFamily="18" charset="0"/>
              </a:rPr>
              <a:t> ulike personellgruppene kan utføre </a:t>
            </a:r>
            <a:r>
              <a:rPr lang="nb-NO" sz="1800" err="1">
                <a:effectLst/>
                <a:latin typeface="Calibri" panose="020F0502020204030204" pitchFamily="34" charset="0"/>
                <a:ea typeface="Calibri" panose="020F0502020204030204" pitchFamily="34" charset="0"/>
                <a:cs typeface="Times New Roman" panose="02020603050405020304" pitchFamily="18" charset="0"/>
              </a:rPr>
              <a:t>fleire</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oppgåver</a:t>
            </a:r>
            <a:r>
              <a:rPr lang="nb-NO" sz="1800">
                <a:effectLst/>
                <a:latin typeface="Calibri" panose="020F0502020204030204" pitchFamily="34" charset="0"/>
                <a:ea typeface="Calibri" panose="020F0502020204030204" pitchFamily="34" charset="0"/>
                <a:cs typeface="Times New Roman" panose="02020603050405020304" pitchFamily="18" charset="0"/>
              </a:rPr>
              <a:t>.</a:t>
            </a:r>
          </a:p>
          <a:p>
            <a:r>
              <a:rPr lang="nb-NO" sz="1800">
                <a:effectLst/>
                <a:latin typeface="Calibri" panose="020F0502020204030204" pitchFamily="34" charset="0"/>
                <a:ea typeface="Calibri" panose="020F0502020204030204" pitchFamily="34" charset="0"/>
                <a:cs typeface="Times New Roman" panose="02020603050405020304" pitchFamily="18" charset="0"/>
              </a:rPr>
              <a:t>- Her må vi og tenke nytt i </a:t>
            </a:r>
            <a:r>
              <a:rPr lang="nb-NO" sz="1800" err="1">
                <a:effectLst/>
                <a:latin typeface="Calibri" panose="020F0502020204030204" pitchFamily="34" charset="0"/>
                <a:ea typeface="Calibri" panose="020F0502020204030204" pitchFamily="34" charset="0"/>
                <a:cs typeface="Times New Roman" panose="02020603050405020304" pitchFamily="18" charset="0"/>
              </a:rPr>
              <a:t>utdanningane</a:t>
            </a:r>
            <a:r>
              <a:rPr lang="nb-NO" sz="1800">
                <a:effectLst/>
                <a:latin typeface="Calibri" panose="020F0502020204030204" pitchFamily="34" charset="0"/>
                <a:ea typeface="Calibri" panose="020F0502020204030204" pitchFamily="34" charset="0"/>
                <a:cs typeface="Times New Roman" panose="02020603050405020304" pitchFamily="18" charset="0"/>
              </a:rPr>
              <a:t>. Vi må ha </a:t>
            </a:r>
            <a:r>
              <a:rPr lang="nb-NO" sz="1800" err="1">
                <a:effectLst/>
                <a:latin typeface="Calibri" panose="020F0502020204030204" pitchFamily="34" charset="0"/>
                <a:ea typeface="Calibri" panose="020F0502020204030204" pitchFamily="34" charset="0"/>
                <a:cs typeface="Times New Roman" panose="02020603050405020304" pitchFamily="18" charset="0"/>
              </a:rPr>
              <a:t>meir</a:t>
            </a:r>
            <a:r>
              <a:rPr lang="nb-NO" sz="1800">
                <a:effectLst/>
                <a:latin typeface="Calibri" panose="020F0502020204030204" pitchFamily="34" charset="0"/>
                <a:ea typeface="Calibri" panose="020F0502020204030204" pitchFamily="34" charset="0"/>
                <a:cs typeface="Times New Roman" panose="02020603050405020304" pitchFamily="18" charset="0"/>
              </a:rPr>
              <a:t> av det </a:t>
            </a:r>
            <a:r>
              <a:rPr lang="nb-NO" sz="1800" err="1">
                <a:effectLst/>
                <a:latin typeface="Calibri" panose="020F0502020204030204" pitchFamily="34" charset="0"/>
                <a:ea typeface="Calibri" panose="020F0502020204030204" pitchFamily="34" charset="0"/>
                <a:cs typeface="Times New Roman" panose="02020603050405020304" pitchFamily="18" charset="0"/>
              </a:rPr>
              <a:t>tverrfaglege</a:t>
            </a:r>
            <a:r>
              <a:rPr lang="nb-NO" sz="1800">
                <a:effectLst/>
                <a:latin typeface="Calibri" panose="020F0502020204030204" pitchFamily="34" charset="0"/>
                <a:ea typeface="Calibri" panose="020F0502020204030204" pitchFamily="34" charset="0"/>
                <a:cs typeface="Times New Roman" panose="02020603050405020304" pitchFamily="18" charset="0"/>
              </a:rPr>
              <a:t> inn i </a:t>
            </a:r>
            <a:r>
              <a:rPr lang="nb-NO" sz="1800" err="1">
                <a:effectLst/>
                <a:latin typeface="Calibri" panose="020F0502020204030204" pitchFamily="34" charset="0"/>
                <a:ea typeface="Calibri" panose="020F0502020204030204" pitchFamily="34" charset="0"/>
                <a:cs typeface="Times New Roman" panose="02020603050405020304" pitchFamily="18" charset="0"/>
              </a:rPr>
              <a:t>utdanningane</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Ein</a:t>
            </a:r>
            <a:r>
              <a:rPr lang="nb-NO" sz="1800">
                <a:effectLst/>
                <a:latin typeface="Calibri" panose="020F0502020204030204" pitchFamily="34" charset="0"/>
                <a:ea typeface="Calibri" panose="020F0502020204030204" pitchFamily="34" charset="0"/>
                <a:cs typeface="Times New Roman" panose="02020603050405020304" pitchFamily="18" charset="0"/>
              </a:rPr>
              <a:t> må </a:t>
            </a:r>
            <a:r>
              <a:rPr lang="nb-NO" sz="1800" err="1">
                <a:effectLst/>
                <a:latin typeface="Calibri" panose="020F0502020204030204" pitchFamily="34" charset="0"/>
                <a:ea typeface="Calibri" panose="020F0502020204030204" pitchFamily="34" charset="0"/>
                <a:cs typeface="Times New Roman" panose="02020603050405020304" pitchFamily="18" charset="0"/>
              </a:rPr>
              <a:t>ikkje</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vera</a:t>
            </a:r>
            <a:r>
              <a:rPr lang="nb-NO" sz="1800">
                <a:effectLst/>
                <a:latin typeface="Calibri" panose="020F0502020204030204" pitchFamily="34" charset="0"/>
                <a:ea typeface="Calibri" panose="020F0502020204030204" pitchFamily="34" charset="0"/>
                <a:cs typeface="Times New Roman" panose="02020603050405020304" pitchFamily="18" charset="0"/>
              </a:rPr>
              <a:t> låst i </a:t>
            </a:r>
            <a:r>
              <a:rPr lang="nb-NO" sz="1800" err="1">
                <a:effectLst/>
                <a:latin typeface="Calibri" panose="020F0502020204030204" pitchFamily="34" charset="0"/>
                <a:ea typeface="Calibri" panose="020F0502020204030204" pitchFamily="34" charset="0"/>
                <a:cs typeface="Times New Roman" panose="02020603050405020304" pitchFamily="18" charset="0"/>
              </a:rPr>
              <a:t>funksjonar</a:t>
            </a:r>
            <a:r>
              <a:rPr lang="nb-NO" sz="1800">
                <a:effectLst/>
                <a:latin typeface="Calibri" panose="020F0502020204030204" pitchFamily="34" charset="0"/>
                <a:ea typeface="Calibri" panose="020F0502020204030204" pitchFamily="34" charset="0"/>
                <a:cs typeface="Times New Roman" panose="02020603050405020304" pitchFamily="18" charset="0"/>
              </a:rPr>
              <a:t>. Vi må i større grad tenke heilskap rundt pasienten og legga vekt på samarbeid mellom </a:t>
            </a:r>
            <a:r>
              <a:rPr lang="nb-NO" sz="1800" err="1">
                <a:effectLst/>
                <a:latin typeface="Calibri" panose="020F0502020204030204" pitchFamily="34" charset="0"/>
                <a:ea typeface="Calibri" panose="020F0502020204030204" pitchFamily="34" charset="0"/>
                <a:cs typeface="Times New Roman" panose="02020603050405020304" pitchFamily="18" charset="0"/>
              </a:rPr>
              <a:t>profesjonane</a:t>
            </a:r>
            <a:r>
              <a:rPr lang="nb-NO" sz="1800">
                <a:effectLst/>
                <a:latin typeface="Calibri" panose="020F0502020204030204" pitchFamily="34" charset="0"/>
                <a:ea typeface="Calibri" panose="020F0502020204030204" pitchFamily="34" charset="0"/>
                <a:cs typeface="Times New Roman" panose="02020603050405020304" pitchFamily="18" charset="0"/>
              </a:rPr>
              <a:t>. Ved HVL har vi god erfaring i tverrprofesjonell samarbeidslæring, der medisin-, helse- og </a:t>
            </a:r>
            <a:r>
              <a:rPr lang="nb-NO" sz="1800" err="1">
                <a:effectLst/>
                <a:latin typeface="Calibri" panose="020F0502020204030204" pitchFamily="34" charset="0"/>
                <a:ea typeface="Calibri" panose="020F0502020204030204" pitchFamily="34" charset="0"/>
                <a:cs typeface="Times New Roman" panose="02020603050405020304" pitchFamily="18" charset="0"/>
              </a:rPr>
              <a:t>sosialfagstudentar</a:t>
            </a:r>
            <a:r>
              <a:rPr lang="nb-NO" sz="1800">
                <a:effectLst/>
                <a:latin typeface="Calibri" panose="020F0502020204030204" pitchFamily="34" charset="0"/>
                <a:ea typeface="Calibri" panose="020F0502020204030204" pitchFamily="34" charset="0"/>
                <a:cs typeface="Times New Roman" panose="02020603050405020304" pitchFamily="18" charset="0"/>
              </a:rPr>
              <a:t> er </a:t>
            </a:r>
            <a:r>
              <a:rPr lang="nb-NO" sz="1800" err="1">
                <a:effectLst/>
                <a:latin typeface="Calibri" panose="020F0502020204030204" pitchFamily="34" charset="0"/>
                <a:ea typeface="Calibri" panose="020F0502020204030204" pitchFamily="34" charset="0"/>
                <a:cs typeface="Times New Roman" panose="02020603050405020304" pitchFamily="18" charset="0"/>
              </a:rPr>
              <a:t>saman</a:t>
            </a:r>
            <a:r>
              <a:rPr lang="nb-NO" sz="1800">
                <a:effectLst/>
                <a:latin typeface="Calibri" panose="020F0502020204030204" pitchFamily="34" charset="0"/>
                <a:ea typeface="Calibri" panose="020F0502020204030204" pitchFamily="34" charset="0"/>
                <a:cs typeface="Times New Roman" panose="02020603050405020304" pitchFamily="18" charset="0"/>
              </a:rPr>
              <a:t> i praksis, jobbar i grupper og trener på å samarbeide</a:t>
            </a:r>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20</a:t>
            </a:fld>
            <a:endParaRPr lang="en-NO"/>
          </a:p>
        </p:txBody>
      </p:sp>
    </p:spTree>
    <p:extLst>
      <p:ext uri="{BB962C8B-B14F-4D97-AF65-F5344CB8AC3E}">
        <p14:creationId xmlns:p14="http://schemas.microsoft.com/office/powerpoint/2010/main" val="1028838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Oppgavedeling handler ikke om at alle skal kunne gjøre alt, men at oppgavene er riktig fordelt etter personellets kompetanse, oftest i et tverrfag- </a:t>
            </a:r>
            <a:r>
              <a:rPr lang="nb-NO" sz="1800" err="1">
                <a:effectLst/>
                <a:latin typeface="UniCenturyOldStyle"/>
              </a:rPr>
              <a:t>lig</a:t>
            </a:r>
            <a:r>
              <a:rPr lang="nb-NO" sz="1800">
                <a:effectLst/>
                <a:latin typeface="UniCenturyOldStyle"/>
              </a:rPr>
              <a:t> samarbeid. </a:t>
            </a: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21</a:t>
            </a:fld>
            <a:endParaRPr lang="en-NO"/>
          </a:p>
        </p:txBody>
      </p:sp>
    </p:spTree>
    <p:extLst>
      <p:ext uri="{BB962C8B-B14F-4D97-AF65-F5344CB8AC3E}">
        <p14:creationId xmlns:p14="http://schemas.microsoft.com/office/powerpoint/2010/main" val="4261757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Programmet vil være en utvidelse av Tørn-prosjektet. Det </a:t>
            </a:r>
            <a:r>
              <a:rPr lang="nb-NO" sz="1800" err="1">
                <a:effectLst/>
                <a:latin typeface="UniCenturyOldStyle"/>
              </a:rPr>
              <a:t>foreslås</a:t>
            </a:r>
            <a:r>
              <a:rPr lang="nb-NO" sz="1800">
                <a:effectLst/>
                <a:latin typeface="UniCenturyOldStyle"/>
              </a:rPr>
              <a:t> at programmet er rettet mot kommunene og spesialisthelsetjenesten, og at KS og de regionale helseforetakene driver program- met i samarbeid </a:t>
            </a: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22</a:t>
            </a:fld>
            <a:endParaRPr lang="en-NO"/>
          </a:p>
        </p:txBody>
      </p:sp>
    </p:spTree>
    <p:extLst>
      <p:ext uri="{BB962C8B-B14F-4D97-AF65-F5344CB8AC3E}">
        <p14:creationId xmlns:p14="http://schemas.microsoft.com/office/powerpoint/2010/main" val="283008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Kommunelegen er </a:t>
            </a:r>
            <a:r>
              <a:rPr lang="nb-NO" sz="1200">
                <a:effectLst/>
                <a:latin typeface="UniCenturyOldStyle"/>
              </a:rPr>
              <a:t>kommunens medisinske </a:t>
            </a:r>
            <a:r>
              <a:rPr lang="nb-NO" sz="1200" err="1">
                <a:effectLst/>
                <a:latin typeface="UniCenturyOldStyle"/>
              </a:rPr>
              <a:t>rådgiver</a:t>
            </a:r>
            <a:r>
              <a:rPr lang="nb-NO" sz="1200">
                <a:effectLst/>
                <a:latin typeface="UniCenturyOldStyle"/>
              </a:rPr>
              <a:t> og skal bidra til at kommunene ivaretar sine oppgaver innen </a:t>
            </a:r>
            <a:r>
              <a:rPr lang="nb-NO" sz="1200" err="1">
                <a:effectLst/>
                <a:latin typeface="UniCenturyOldStyle"/>
              </a:rPr>
              <a:t>syste</a:t>
            </a:r>
            <a:r>
              <a:rPr lang="nb-NO" sz="1200">
                <a:effectLst/>
                <a:latin typeface="UniCenturyOldStyle"/>
              </a:rPr>
              <a:t>- </a:t>
            </a:r>
            <a:r>
              <a:rPr lang="nb-NO" sz="1200" err="1">
                <a:effectLst/>
                <a:latin typeface="UniCenturyOldStyle"/>
              </a:rPr>
              <a:t>matisk</a:t>
            </a:r>
            <a:r>
              <a:rPr lang="nb-NO" sz="1200">
                <a:effectLst/>
                <a:latin typeface="UniCenturyOldStyle"/>
              </a:rPr>
              <a:t> folkehelsearbeid, miljørettet helsevern, smittevern og beredskap. </a:t>
            </a:r>
            <a:r>
              <a:rPr lang="nb-NO" sz="1200" err="1">
                <a:effectLst/>
                <a:latin typeface="UniCenturyOldStyle"/>
              </a:rPr>
              <a:t>Helsepersonellkommi</a:t>
            </a:r>
            <a:r>
              <a:rPr lang="nb-NO" sz="1200">
                <a:effectLst/>
                <a:latin typeface="UniCenturyOldStyle"/>
              </a:rPr>
              <a:t>- </a:t>
            </a:r>
            <a:r>
              <a:rPr lang="nb-NO" sz="1200" err="1">
                <a:effectLst/>
                <a:latin typeface="UniCenturyOldStyle"/>
              </a:rPr>
              <a:t>sjonen</a:t>
            </a:r>
            <a:r>
              <a:rPr lang="nb-NO" sz="1200">
                <a:effectLst/>
                <a:latin typeface="UniCenturyOldStyle"/>
              </a:rPr>
              <a:t> mener at kommunelegens </a:t>
            </a:r>
            <a:r>
              <a:rPr lang="nb-NO" sz="1200" err="1">
                <a:effectLst/>
                <a:latin typeface="UniCenturyOldStyle"/>
              </a:rPr>
              <a:t>samfunnsmedi</a:t>
            </a:r>
            <a:r>
              <a:rPr lang="nb-NO" sz="1200">
                <a:effectLst/>
                <a:latin typeface="UniCenturyOldStyle"/>
              </a:rPr>
              <a:t>- </a:t>
            </a:r>
            <a:r>
              <a:rPr lang="nb-NO" sz="1200" err="1">
                <a:effectLst/>
                <a:latin typeface="UniCenturyOldStyle"/>
              </a:rPr>
              <a:t>sinske</a:t>
            </a:r>
            <a:r>
              <a:rPr lang="nb-NO" sz="1200">
                <a:effectLst/>
                <a:latin typeface="UniCenturyOldStyle"/>
              </a:rPr>
              <a:t> ansvar bør tydeliggjøres og at funksjonen bør styrkes. </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effectLst/>
                <a:latin typeface="UniCenturyOldStyle"/>
              </a:rPr>
              <a:t>Helsepersonellkommisjonen mener at det </a:t>
            </a:r>
            <a:r>
              <a:rPr lang="nb-NO" sz="1200" err="1">
                <a:effectLst/>
                <a:latin typeface="UniCenturyOldStyle"/>
              </a:rPr>
              <a:t>lig</a:t>
            </a:r>
            <a:r>
              <a:rPr lang="nb-NO" sz="1200">
                <a:effectLst/>
                <a:latin typeface="UniCenturyOldStyle"/>
              </a:rPr>
              <a:t>- ger et potensial i å satse </a:t>
            </a:r>
            <a:r>
              <a:rPr lang="nb-NO" sz="1200" err="1">
                <a:effectLst/>
                <a:latin typeface="UniCenturyOldStyle"/>
              </a:rPr>
              <a:t>pa</a:t>
            </a:r>
            <a:r>
              <a:rPr lang="nb-NO" sz="1200">
                <a:effectLst/>
                <a:latin typeface="UniCenturyOldStyle"/>
              </a:rPr>
              <a:t>̊ erfaringskonsulenter og gjøre dette til et yrke, da det vil gi flere mulig- heter til å ta i bruk egne erfaringer. Færre kan bli avhengige av trygdeytelser og det kan gi en </a:t>
            </a:r>
            <a:r>
              <a:rPr lang="nb-NO" sz="1200" err="1">
                <a:effectLst/>
                <a:latin typeface="UniCenturyOldStyle"/>
              </a:rPr>
              <a:t>posi</a:t>
            </a:r>
            <a:r>
              <a:rPr lang="nb-NO" sz="1200">
                <a:effectLst/>
                <a:latin typeface="UniCenturyOldStyle"/>
              </a:rPr>
              <a:t>- </a:t>
            </a:r>
            <a:r>
              <a:rPr lang="nb-NO" sz="1200" err="1">
                <a:effectLst/>
                <a:latin typeface="UniCenturyOldStyle"/>
              </a:rPr>
              <a:t>tiv</a:t>
            </a:r>
            <a:r>
              <a:rPr lang="nb-NO" sz="1200">
                <a:effectLst/>
                <a:latin typeface="UniCenturyOldStyle"/>
              </a:rPr>
              <a:t> </a:t>
            </a:r>
            <a:r>
              <a:rPr lang="nb-NO" sz="1200" err="1">
                <a:effectLst/>
                <a:latin typeface="UniCenturyOldStyle"/>
              </a:rPr>
              <a:t>helseef</a:t>
            </a:r>
            <a:r>
              <a:rPr lang="nb-NO" sz="1200">
                <a:effectLst/>
                <a:latin typeface="UniCenturyOldStyle"/>
              </a:rPr>
              <a:t> fekt. </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effectLst/>
                <a:latin typeface="UniCenturyOldStyle"/>
              </a:rPr>
              <a:t>Helsepersonellkommisjonen </a:t>
            </a:r>
            <a:r>
              <a:rPr lang="nb-NO" sz="1200" err="1">
                <a:effectLst/>
                <a:latin typeface="UniCenturyOldStyle"/>
              </a:rPr>
              <a:t>foreslår</a:t>
            </a:r>
            <a:r>
              <a:rPr lang="nb-NO" sz="1200">
                <a:effectLst/>
                <a:latin typeface="UniCenturyOldStyle"/>
              </a:rPr>
              <a:t> at det utredes om ansvaret for dagens lærings- og mest- </a:t>
            </a:r>
            <a:r>
              <a:rPr lang="nb-NO" sz="1200" err="1">
                <a:effectLst/>
                <a:latin typeface="UniCenturyOldStyle"/>
              </a:rPr>
              <a:t>ringstilbud</a:t>
            </a:r>
            <a:r>
              <a:rPr lang="nb-NO" sz="1200">
                <a:effectLst/>
                <a:latin typeface="UniCenturyOldStyle"/>
              </a:rPr>
              <a:t> i helse- og omsorgstjenesten i større grad kan overføres til brukerorganisasjonene ved at de reguleres gjennom avtale mellom tjenestene og brukerorganisasjonene </a:t>
            </a: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23</a:t>
            </a:fld>
            <a:endParaRPr lang="en-NO"/>
          </a:p>
        </p:txBody>
      </p:sp>
    </p:spTree>
    <p:extLst>
      <p:ext uri="{BB962C8B-B14F-4D97-AF65-F5344CB8AC3E}">
        <p14:creationId xmlns:p14="http://schemas.microsoft.com/office/powerpoint/2010/main" val="754688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Når arbeidsgiver er avhengig av arbeidstakernes godkjenning av for eksempel gjennomsnittsberegning for å sette opp en arbeidsplan, medfører det at det oppstår forhandlingsarenaer hvor det kan stilles ulike krav. Eksempelvis vil krav om at en arbeidsplan ikke skal innebære arbeid oftere enn hver tredje helg, medføre en større begrensning enn det lovgiver har regulert i </a:t>
            </a:r>
            <a:r>
              <a:rPr lang="nb-NO" err="1"/>
              <a:t>aml</a:t>
            </a:r>
            <a:r>
              <a:rPr lang="nb-NO"/>
              <a:t>. § 10-8 nr. 4. Her er det fastsatt at arbeidstaker ikke kan arbeide oftere enn annen hver søndag</a:t>
            </a:r>
          </a:p>
          <a:p>
            <a:endParaRPr lang="nb-NO"/>
          </a:p>
          <a:p>
            <a:r>
              <a:rPr lang="nb-NO"/>
              <a:t>Arbeidsgivers styringsrett innebærer en rett og plikt til å organisere, lede, fordele og kontrollere arbeidet. Utøvelsen av styringsretten skal skje på en saklig god måte, og arbeidsgiver har en plikt etter arbeidsmiljøloven å sørge for et godt fysisk og psykisk arbeidsmiljø for arbeidstakerne, jf. </a:t>
            </a:r>
            <a:r>
              <a:rPr lang="nb-NO" err="1"/>
              <a:t>aml</a:t>
            </a:r>
            <a:r>
              <a:rPr lang="nb-NO"/>
              <a:t>. § 4-1. Samtidig har virksomhetene, både i de kommunale helse- og omsorgstjenestene og spesialisthelsetjenesten, ansvar for å gi forsvarlig helsehjelp, jf. spesialisthelsetjenesteloven § 2-2 og helse- og omsorgstjenesteloven § 4-1.</a:t>
            </a:r>
          </a:p>
        </p:txBody>
      </p:sp>
      <p:sp>
        <p:nvSpPr>
          <p:cNvPr id="4" name="Plassholder for lysbildenummer 3"/>
          <p:cNvSpPr>
            <a:spLocks noGrp="1"/>
          </p:cNvSpPr>
          <p:nvPr>
            <p:ph type="sldNum" sz="quarter" idx="5"/>
          </p:nvPr>
        </p:nvSpPr>
        <p:spPr/>
        <p:txBody>
          <a:bodyPr/>
          <a:lstStyle/>
          <a:p>
            <a:fld id="{BD38FFBF-B735-C545-BBE8-F9C8D87CB9AB}" type="slidenum">
              <a:rPr lang="en-NO" smtClean="0"/>
              <a:t>25</a:t>
            </a:fld>
            <a:endParaRPr lang="en-NO"/>
          </a:p>
        </p:txBody>
      </p:sp>
    </p:spTree>
    <p:extLst>
      <p:ext uri="{BB962C8B-B14F-4D97-AF65-F5344CB8AC3E}">
        <p14:creationId xmlns:p14="http://schemas.microsoft.com/office/powerpoint/2010/main" val="390994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UniCenturyOldStyle"/>
              </a:rPr>
              <a:t>SSB estimerte i et upublisert notat til Helsedirektoratet i 2019, at det ville være mulig å </a:t>
            </a:r>
            <a:r>
              <a:rPr lang="nb-NO" sz="1800" err="1">
                <a:effectLst/>
                <a:latin typeface="UniCenturyOldStyle"/>
              </a:rPr>
              <a:t>oppna</a:t>
            </a:r>
            <a:r>
              <a:rPr lang="nb-NO" sz="1800">
                <a:effectLst/>
                <a:latin typeface="UniCenturyOldStyle"/>
              </a:rPr>
              <a:t>̊ en økning </a:t>
            </a:r>
            <a:r>
              <a:rPr lang="nb-NO" sz="1800" err="1">
                <a:effectLst/>
                <a:latin typeface="UniCenturyOldStyle"/>
              </a:rPr>
              <a:t>pa</a:t>
            </a:r>
            <a:r>
              <a:rPr lang="nb-NO" sz="1800">
                <a:effectLst/>
                <a:latin typeface="UniCenturyOldStyle"/>
              </a:rPr>
              <a:t>̊ i overkant av 4 000 </a:t>
            </a:r>
            <a:r>
              <a:rPr lang="nb-NO" sz="1800" err="1">
                <a:effectLst/>
                <a:latin typeface="UniCenturyOldStyle"/>
              </a:rPr>
              <a:t>årsverk</a:t>
            </a:r>
            <a:r>
              <a:rPr lang="nb-NO" sz="1800">
                <a:effectLst/>
                <a:latin typeface="UniCenturyOldStyle"/>
              </a:rPr>
              <a:t> for sykepleiere og rundt 3 500 </a:t>
            </a:r>
            <a:r>
              <a:rPr lang="nb-NO" sz="1800" err="1">
                <a:effectLst/>
                <a:latin typeface="UniCenturyOldStyle"/>
              </a:rPr>
              <a:t>årsverk</a:t>
            </a:r>
            <a:r>
              <a:rPr lang="nb-NO" sz="1800">
                <a:effectLst/>
                <a:latin typeface="UniCenturyOldStyle"/>
              </a:rPr>
              <a:t> for helsefagarbeidere om de som forlot arbeidslivet før fylte 65 </a:t>
            </a:r>
            <a:r>
              <a:rPr lang="nb-NO" sz="1800" err="1">
                <a:effectLst/>
                <a:latin typeface="UniCenturyOldStyle"/>
              </a:rPr>
              <a:t>år</a:t>
            </a:r>
            <a:r>
              <a:rPr lang="nb-NO" sz="1800">
                <a:effectLst/>
                <a:latin typeface="UniCenturyOldStyle"/>
              </a:rPr>
              <a:t> forlenget arbeidslivet sitt med ett </a:t>
            </a:r>
            <a:r>
              <a:rPr lang="nb-NO" sz="1800" err="1">
                <a:effectLst/>
                <a:latin typeface="UniCenturyOldStyle"/>
              </a:rPr>
              <a:t>år</a:t>
            </a:r>
            <a:r>
              <a:rPr lang="nb-NO" sz="1800">
                <a:effectLst/>
                <a:latin typeface="UniCenturyOldStyle"/>
              </a:rPr>
              <a:t>. </a:t>
            </a: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27</a:t>
            </a:fld>
            <a:endParaRPr lang="en-NO"/>
          </a:p>
        </p:txBody>
      </p:sp>
    </p:spTree>
    <p:extLst>
      <p:ext uri="{BB962C8B-B14F-4D97-AF65-F5344CB8AC3E}">
        <p14:creationId xmlns:p14="http://schemas.microsoft.com/office/powerpoint/2010/main" val="324122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Beslutninger vi tar i dag har konsekvenser mange tiår fram i tid. Kapasiteten i utdanningssystemet er med på å bestemme hvilke sektorer og næringer som får mulighet til å vokse, og hvilke som ikke får tilgang til den kompetansen som kreves for videre utvikling. </a:t>
            </a:r>
            <a:r>
              <a:rPr lang="nb-NO" err="1"/>
              <a:t>Utdanningsog</a:t>
            </a:r>
            <a:r>
              <a:rPr lang="nb-NO"/>
              <a:t> kompetansepolitikken påvirker befolkningens muligheter til å være relevante og produktive i arbeids- og samfunnslivet. Innholdet i utdanningene er med på å bestemme hva slags arbeidsoppgaver befolkningen og arbeidslivet klarer å utføre. Utsynsmeldinga 2023:44</a:t>
            </a:r>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28</a:t>
            </a:fld>
            <a:endParaRPr lang="en-NO"/>
          </a:p>
        </p:txBody>
      </p:sp>
    </p:spTree>
    <p:extLst>
      <p:ext uri="{BB962C8B-B14F-4D97-AF65-F5344CB8AC3E}">
        <p14:creationId xmlns:p14="http://schemas.microsoft.com/office/powerpoint/2010/main" val="19949433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a:effectLst/>
                <a:latin typeface="UniCenturyOldStyle"/>
                <a:ea typeface="Times New Roman" panose="02020603050405020304" pitchFamily="18" charset="0"/>
                <a:cs typeface="Times New Roman" panose="02020603050405020304" pitchFamily="18" charset="0"/>
              </a:rPr>
              <a:t>Størst potensial følger med å ruste de ulike </a:t>
            </a:r>
            <a:r>
              <a:rPr lang="nb-NO" sz="1800" err="1">
                <a:effectLst/>
                <a:latin typeface="UniCenturyOldStyle"/>
                <a:ea typeface="Times New Roman" panose="02020603050405020304" pitchFamily="18" charset="0"/>
                <a:cs typeface="Times New Roman" panose="02020603050405020304" pitchFamily="18" charset="0"/>
              </a:rPr>
              <a:t>perso</a:t>
            </a:r>
            <a:r>
              <a:rPr lang="nb-NO" sz="1800">
                <a:effectLst/>
                <a:latin typeface="UniCenturyOldStyle"/>
                <a:ea typeface="Times New Roman" panose="02020603050405020304" pitchFamily="18" charset="0"/>
                <a:cs typeface="Times New Roman" panose="02020603050405020304" pitchFamily="18" charset="0"/>
              </a:rPr>
              <a:t>- </a:t>
            </a:r>
            <a:r>
              <a:rPr lang="nb-NO" sz="1800" err="1">
                <a:effectLst/>
                <a:latin typeface="UniCenturyOldStyle"/>
                <a:ea typeface="Times New Roman" panose="02020603050405020304" pitchFamily="18" charset="0"/>
                <a:cs typeface="Times New Roman" panose="02020603050405020304" pitchFamily="18" charset="0"/>
              </a:rPr>
              <a:t>nellgruppene</a:t>
            </a:r>
            <a:r>
              <a:rPr lang="nb-NO" sz="1800">
                <a:effectLst/>
                <a:latin typeface="UniCenturyOldStyle"/>
                <a:ea typeface="Times New Roman" panose="02020603050405020304" pitchFamily="18" charset="0"/>
                <a:cs typeface="Times New Roman" panose="02020603050405020304" pitchFamily="18" charset="0"/>
              </a:rPr>
              <a:t> til å kunne utføre flere oppgaver, for å utløse økt fleksibilitet i tjenestene. </a:t>
            </a:r>
          </a:p>
          <a:p>
            <a:r>
              <a:rPr lang="nb-NO" sz="1800">
                <a:effectLst/>
                <a:latin typeface="Calibri" panose="020F0502020204030204" pitchFamily="34" charset="0"/>
                <a:ea typeface="Calibri" panose="020F0502020204030204" pitchFamily="34" charset="0"/>
                <a:cs typeface="Times New Roman" panose="02020603050405020304" pitchFamily="18" charset="0"/>
              </a:rPr>
              <a:t>Bør </a:t>
            </a:r>
            <a:r>
              <a:rPr lang="nb-NO" sz="1800" err="1">
                <a:effectLst/>
                <a:latin typeface="Calibri" panose="020F0502020204030204" pitchFamily="34" charset="0"/>
                <a:ea typeface="Calibri" panose="020F0502020204030204" pitchFamily="34" charset="0"/>
                <a:cs typeface="Times New Roman" panose="02020603050405020304" pitchFamily="18" charset="0"/>
              </a:rPr>
              <a:t>auke</a:t>
            </a:r>
            <a:r>
              <a:rPr lang="nb-NO" sz="1800">
                <a:effectLst/>
                <a:latin typeface="Calibri" panose="020F0502020204030204" pitchFamily="34" charset="0"/>
                <a:ea typeface="Calibri" panose="020F0502020204030204" pitchFamily="34" charset="0"/>
                <a:cs typeface="Times New Roman" panose="02020603050405020304" pitchFamily="18" charset="0"/>
              </a:rPr>
              <a:t> bruken av </a:t>
            </a:r>
            <a:r>
              <a:rPr lang="nb-NO" sz="1800" err="1">
                <a:effectLst/>
                <a:latin typeface="Calibri" panose="020F0502020204030204" pitchFamily="34" charset="0"/>
                <a:ea typeface="Calibri" panose="020F0502020204030204" pitchFamily="34" charset="0"/>
                <a:cs typeface="Times New Roman" panose="02020603050405020304" pitchFamily="18" charset="0"/>
              </a:rPr>
              <a:t>helsefagarbeidarar</a:t>
            </a:r>
            <a:endParaRPr lang="nb-NO" sz="1800">
              <a:effectLst/>
              <a:latin typeface="Calibri" panose="020F0502020204030204" pitchFamily="34" charset="0"/>
              <a:ea typeface="Calibri" panose="020F0502020204030204" pitchFamily="34" charset="0"/>
              <a:cs typeface="Times New Roman" panose="02020603050405020304" pitchFamily="18" charset="0"/>
            </a:endParaRPr>
          </a:p>
          <a:p>
            <a:r>
              <a:rPr lang="nb-NO" sz="1800" err="1">
                <a:effectLst/>
                <a:latin typeface="Calibri" panose="020F0502020204030204" pitchFamily="34" charset="0"/>
                <a:ea typeface="Calibri" panose="020F0502020204030204" pitchFamily="34" charset="0"/>
                <a:cs typeface="Times New Roman" panose="02020603050405020304" pitchFamily="18" charset="0"/>
              </a:rPr>
              <a:t>Utvalet</a:t>
            </a:r>
            <a:r>
              <a:rPr lang="nb-NO" sz="1800">
                <a:effectLst/>
                <a:latin typeface="Calibri" panose="020F0502020204030204" pitchFamily="34" charset="0"/>
                <a:ea typeface="Calibri" panose="020F0502020204030204" pitchFamily="34" charset="0"/>
                <a:cs typeface="Times New Roman" panose="02020603050405020304" pitchFamily="18" charset="0"/>
              </a:rPr>
              <a:t> tek og til orde for å </a:t>
            </a:r>
            <a:r>
              <a:rPr lang="nb-NO" sz="1800" err="1">
                <a:effectLst/>
                <a:latin typeface="Calibri" panose="020F0502020204030204" pitchFamily="34" charset="0"/>
                <a:ea typeface="Calibri" panose="020F0502020204030204" pitchFamily="34" charset="0"/>
                <a:cs typeface="Times New Roman" panose="02020603050405020304" pitchFamily="18" charset="0"/>
              </a:rPr>
              <a:t>auka</a:t>
            </a:r>
            <a:r>
              <a:rPr lang="nb-NO" sz="1800">
                <a:effectLst/>
                <a:latin typeface="Calibri" panose="020F0502020204030204" pitchFamily="34" charset="0"/>
                <a:ea typeface="Calibri" panose="020F0502020204030204" pitchFamily="34" charset="0"/>
                <a:cs typeface="Times New Roman" panose="02020603050405020304" pitchFamily="18" charset="0"/>
              </a:rPr>
              <a:t> bruken av </a:t>
            </a:r>
            <a:r>
              <a:rPr lang="nb-NO" sz="1800" err="1">
                <a:effectLst/>
                <a:latin typeface="Calibri" panose="020F0502020204030204" pitchFamily="34" charset="0"/>
                <a:ea typeface="Calibri" panose="020F0502020204030204" pitchFamily="34" charset="0"/>
                <a:cs typeface="Times New Roman" panose="02020603050405020304" pitchFamily="18" charset="0"/>
              </a:rPr>
              <a:t>helsefagarbeidarar</a:t>
            </a:r>
            <a:r>
              <a:rPr lang="nb-NO" sz="1800">
                <a:effectLst/>
                <a:latin typeface="Calibri" panose="020F0502020204030204" pitchFamily="34" charset="0"/>
                <a:ea typeface="Calibri" panose="020F0502020204030204" pitchFamily="34" charset="0"/>
                <a:cs typeface="Times New Roman" panose="02020603050405020304" pitchFamily="18" charset="0"/>
              </a:rPr>
              <a:t>, både i </a:t>
            </a:r>
            <a:r>
              <a:rPr lang="nb-NO" sz="1800" err="1">
                <a:effectLst/>
                <a:latin typeface="Calibri" panose="020F0502020204030204" pitchFamily="34" charset="0"/>
                <a:ea typeface="Calibri" panose="020F0502020204030204" pitchFamily="34" charset="0"/>
                <a:cs typeface="Times New Roman" panose="02020603050405020304" pitchFamily="18" charset="0"/>
              </a:rPr>
              <a:t>kommunane</a:t>
            </a:r>
            <a:r>
              <a:rPr lang="nb-NO" sz="1800">
                <a:effectLst/>
                <a:latin typeface="Calibri" panose="020F0502020204030204" pitchFamily="34" charset="0"/>
                <a:ea typeface="Calibri" panose="020F0502020204030204" pitchFamily="34" charset="0"/>
                <a:cs typeface="Times New Roman" panose="02020603050405020304" pitchFamily="18" charset="0"/>
              </a:rPr>
              <a:t> og i sjukehusa. </a:t>
            </a:r>
            <a:r>
              <a:rPr lang="nb-NO" sz="1800" err="1">
                <a:effectLst/>
                <a:latin typeface="Calibri" panose="020F0502020204030204" pitchFamily="34" charset="0"/>
                <a:ea typeface="Calibri" panose="020F0502020204030204" pitchFamily="34" charset="0"/>
                <a:cs typeface="Times New Roman" panose="02020603050405020304" pitchFamily="18" charset="0"/>
              </a:rPr>
              <a:t>Helsefagarbeidar</a:t>
            </a:r>
            <a:r>
              <a:rPr lang="nb-NO" sz="1800">
                <a:effectLst/>
                <a:latin typeface="Calibri" panose="020F0502020204030204" pitchFamily="34" charset="0"/>
                <a:ea typeface="Calibri" panose="020F0502020204030204" pitchFamily="34" charset="0"/>
                <a:cs typeface="Times New Roman" panose="02020603050405020304" pitchFamily="18" charset="0"/>
              </a:rPr>
              <a:t>-utdanninga er både </a:t>
            </a:r>
            <a:r>
              <a:rPr lang="nb-NO" sz="1800" err="1">
                <a:effectLst/>
                <a:latin typeface="Calibri" panose="020F0502020204030204" pitchFamily="34" charset="0"/>
                <a:ea typeface="Calibri" panose="020F0502020204030204" pitchFamily="34" charset="0"/>
                <a:cs typeface="Times New Roman" panose="02020603050405020304" pitchFamily="18" charset="0"/>
              </a:rPr>
              <a:t>tilgjengeleg</a:t>
            </a:r>
            <a:r>
              <a:rPr lang="nb-NO" sz="1800">
                <a:effectLst/>
                <a:latin typeface="Calibri" panose="020F0502020204030204" pitchFamily="34" charset="0"/>
                <a:ea typeface="Calibri" panose="020F0502020204030204" pitchFamily="34" charset="0"/>
                <a:cs typeface="Times New Roman" panose="02020603050405020304" pitchFamily="18" charset="0"/>
              </a:rPr>
              <a:t> og attraktiv for mange, men det er for låg etterspørsel og for få heile </a:t>
            </a:r>
            <a:r>
              <a:rPr lang="nb-NO" sz="1800" err="1">
                <a:effectLst/>
                <a:latin typeface="Calibri" panose="020F0502020204030204" pitchFamily="34" charset="0"/>
                <a:ea typeface="Calibri" panose="020F0502020204030204" pitchFamily="34" charset="0"/>
                <a:cs typeface="Times New Roman" panose="02020603050405020304" pitchFamily="18" charset="0"/>
              </a:rPr>
              <a:t>stillingar</a:t>
            </a:r>
            <a:r>
              <a:rPr lang="nb-NO" sz="1800">
                <a:effectLst/>
                <a:latin typeface="Calibri" panose="020F0502020204030204" pitchFamily="34" charset="0"/>
                <a:ea typeface="Calibri" panose="020F0502020204030204" pitchFamily="34" charset="0"/>
                <a:cs typeface="Times New Roman" panose="02020603050405020304" pitchFamily="18" charset="0"/>
              </a:rPr>
              <a:t>.</a:t>
            </a:r>
          </a:p>
          <a:p>
            <a:r>
              <a:rPr lang="nb-NO" sz="1800">
                <a:effectLst/>
                <a:latin typeface="Calibri" panose="020F0502020204030204" pitchFamily="34" charset="0"/>
                <a:ea typeface="Calibri" panose="020F0502020204030204" pitchFamily="34" charset="0"/>
                <a:cs typeface="Times New Roman" panose="02020603050405020304" pitchFamily="18" charset="0"/>
              </a:rPr>
              <a:t>- Vi må i større grad ta i bruk </a:t>
            </a:r>
            <a:r>
              <a:rPr lang="nb-NO" sz="1800" err="1">
                <a:effectLst/>
                <a:latin typeface="Calibri" panose="020F0502020204030204" pitchFamily="34" charset="0"/>
                <a:ea typeface="Calibri" panose="020F0502020204030204" pitchFamily="34" charset="0"/>
                <a:cs typeface="Times New Roman" panose="02020603050405020304" pitchFamily="18" charset="0"/>
              </a:rPr>
              <a:t>helsefagarbeidarar</a:t>
            </a:r>
            <a:r>
              <a:rPr lang="nb-NO" sz="1800">
                <a:effectLst/>
                <a:latin typeface="Calibri" panose="020F0502020204030204" pitchFamily="34" charset="0"/>
                <a:ea typeface="Calibri" panose="020F0502020204030204" pitchFamily="34" charset="0"/>
                <a:cs typeface="Times New Roman" panose="02020603050405020304" pitchFamily="18" charset="0"/>
              </a:rPr>
              <a:t>. Sjukehusa har langt på veg kvitta seg med </a:t>
            </a:r>
            <a:r>
              <a:rPr lang="nb-NO" sz="1800" err="1">
                <a:effectLst/>
                <a:latin typeface="Calibri" panose="020F0502020204030204" pitchFamily="34" charset="0"/>
                <a:ea typeface="Calibri" panose="020F0502020204030204" pitchFamily="34" charset="0"/>
                <a:cs typeface="Times New Roman" panose="02020603050405020304" pitchFamily="18" charset="0"/>
              </a:rPr>
              <a:t>helsefagarbeidarane</a:t>
            </a:r>
            <a:r>
              <a:rPr lang="nb-NO" sz="1800">
                <a:effectLst/>
                <a:latin typeface="Calibri" panose="020F0502020204030204" pitchFamily="34" charset="0"/>
                <a:ea typeface="Calibri" panose="020F0502020204030204" pitchFamily="34" charset="0"/>
                <a:cs typeface="Times New Roman" panose="02020603050405020304" pitchFamily="18" charset="0"/>
              </a:rPr>
              <a:t>. Det er stort behov for denne arbeidskrafta og </a:t>
            </a:r>
            <a:r>
              <a:rPr lang="nb-NO" sz="1800" err="1">
                <a:effectLst/>
                <a:latin typeface="Calibri" panose="020F0502020204030204" pitchFamily="34" charset="0"/>
                <a:ea typeface="Calibri" panose="020F0502020204030204" pitchFamily="34" charset="0"/>
                <a:cs typeface="Times New Roman" panose="02020603050405020304" pitchFamily="18" charset="0"/>
              </a:rPr>
              <a:t>dei</a:t>
            </a:r>
            <a:r>
              <a:rPr lang="nb-NO" sz="1800">
                <a:effectLst/>
                <a:latin typeface="Calibri" panose="020F0502020204030204" pitchFamily="34" charset="0"/>
                <a:ea typeface="Calibri" panose="020F0502020204030204" pitchFamily="34" charset="0"/>
                <a:cs typeface="Times New Roman" panose="02020603050405020304" pitchFamily="18" charset="0"/>
              </a:rPr>
              <a:t> må få </a:t>
            </a:r>
            <a:r>
              <a:rPr lang="nb-NO" sz="1800" err="1">
                <a:effectLst/>
                <a:latin typeface="Calibri" panose="020F0502020204030204" pitchFamily="34" charset="0"/>
                <a:ea typeface="Calibri" panose="020F0502020204030204" pitchFamily="34" charset="0"/>
                <a:cs typeface="Times New Roman" panose="02020603050405020304" pitchFamily="18" charset="0"/>
              </a:rPr>
              <a:t>fleire</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oppgåver</a:t>
            </a:r>
            <a:r>
              <a:rPr lang="nb-NO" sz="1800">
                <a:effectLst/>
                <a:latin typeface="Calibri" panose="020F0502020204030204" pitchFamily="34" charset="0"/>
                <a:ea typeface="Calibri" panose="020F0502020204030204" pitchFamily="34" charset="0"/>
                <a:cs typeface="Times New Roman" panose="02020603050405020304" pitchFamily="18" charset="0"/>
              </a:rPr>
              <a:t> i helse- og </a:t>
            </a:r>
            <a:r>
              <a:rPr lang="nb-NO" sz="1800" err="1">
                <a:effectLst/>
                <a:latin typeface="Calibri" panose="020F0502020204030204" pitchFamily="34" charset="0"/>
                <a:ea typeface="Calibri" panose="020F0502020204030204" pitchFamily="34" charset="0"/>
                <a:cs typeface="Times New Roman" panose="02020603050405020304" pitchFamily="18" charset="0"/>
              </a:rPr>
              <a:t>omsorgstenestene</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Ein</a:t>
            </a:r>
            <a:r>
              <a:rPr lang="nb-NO" sz="1800">
                <a:effectLst/>
                <a:latin typeface="Calibri" panose="020F0502020204030204" pitchFamily="34" charset="0"/>
                <a:ea typeface="Calibri" panose="020F0502020204030204" pitchFamily="34" charset="0"/>
                <a:cs typeface="Times New Roman" panose="02020603050405020304" pitchFamily="18" charset="0"/>
              </a:rPr>
              <a:t> del av det som </a:t>
            </a:r>
            <a:r>
              <a:rPr lang="nb-NO" sz="1800" err="1">
                <a:effectLst/>
                <a:latin typeface="Calibri" panose="020F0502020204030204" pitchFamily="34" charset="0"/>
                <a:ea typeface="Calibri" panose="020F0502020204030204" pitchFamily="34" charset="0"/>
                <a:cs typeface="Times New Roman" panose="02020603050405020304" pitchFamily="18" charset="0"/>
              </a:rPr>
              <a:t>sjukepleiar</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gjer</a:t>
            </a:r>
            <a:r>
              <a:rPr lang="nb-NO" sz="1800">
                <a:effectLst/>
                <a:latin typeface="Calibri" panose="020F0502020204030204" pitchFamily="34" charset="0"/>
                <a:ea typeface="Calibri" panose="020F0502020204030204" pitchFamily="34" charset="0"/>
                <a:cs typeface="Times New Roman" panose="02020603050405020304" pitchFamily="18" charset="0"/>
              </a:rPr>
              <a:t> i dag, kan </a:t>
            </a:r>
            <a:r>
              <a:rPr lang="nb-NO" sz="1800" err="1">
                <a:effectLst/>
                <a:latin typeface="Calibri" panose="020F0502020204030204" pitchFamily="34" charset="0"/>
                <a:ea typeface="Calibri" panose="020F0502020204030204" pitchFamily="34" charset="0"/>
                <a:cs typeface="Times New Roman" panose="02020603050405020304" pitchFamily="18" charset="0"/>
              </a:rPr>
              <a:t>helsefagarbeidarar</a:t>
            </a:r>
            <a:r>
              <a:rPr lang="nb-NO" sz="1800">
                <a:effectLst/>
                <a:latin typeface="Calibri" panose="020F0502020204030204" pitchFamily="34" charset="0"/>
                <a:ea typeface="Calibri" panose="020F0502020204030204" pitchFamily="34" charset="0"/>
                <a:cs typeface="Times New Roman" panose="02020603050405020304" pitchFamily="18" charset="0"/>
              </a:rPr>
              <a:t> </a:t>
            </a:r>
            <a:r>
              <a:rPr lang="nb-NO" sz="1800" err="1">
                <a:effectLst/>
                <a:latin typeface="Calibri" panose="020F0502020204030204" pitchFamily="34" charset="0"/>
                <a:ea typeface="Calibri" panose="020F0502020204030204" pitchFamily="34" charset="0"/>
                <a:cs typeface="Times New Roman" panose="02020603050405020304" pitchFamily="18" charset="0"/>
              </a:rPr>
              <a:t>gjere</a:t>
            </a:r>
            <a:r>
              <a:rPr lang="nb-NO" sz="1800">
                <a:effectLst/>
                <a:latin typeface="Calibri" panose="020F0502020204030204" pitchFamily="34" charset="0"/>
                <a:ea typeface="Calibri" panose="020F0502020204030204" pitchFamily="34" charset="0"/>
                <a:cs typeface="Times New Roman" panose="02020603050405020304" pitchFamily="18" charset="0"/>
              </a:rPr>
              <a:t> i framtida. God rekruttering av </a:t>
            </a:r>
            <a:r>
              <a:rPr lang="nb-NO" sz="1800" err="1">
                <a:effectLst/>
                <a:latin typeface="Calibri" panose="020F0502020204030204" pitchFamily="34" charset="0"/>
                <a:ea typeface="Calibri" panose="020F0502020204030204" pitchFamily="34" charset="0"/>
                <a:cs typeface="Times New Roman" panose="02020603050405020304" pitchFamily="18" charset="0"/>
              </a:rPr>
              <a:t>helsefagarbeidarar</a:t>
            </a:r>
            <a:r>
              <a:rPr lang="nb-NO" sz="1800">
                <a:effectLst/>
                <a:latin typeface="Calibri" panose="020F0502020204030204" pitchFamily="34" charset="0"/>
                <a:ea typeface="Calibri" panose="020F0502020204030204" pitchFamily="34" charset="0"/>
                <a:cs typeface="Times New Roman" panose="02020603050405020304" pitchFamily="18" charset="0"/>
              </a:rPr>
              <a:t> vil redusere den opplevde </a:t>
            </a:r>
            <a:r>
              <a:rPr lang="nb-NO" sz="1800" err="1">
                <a:effectLst/>
                <a:latin typeface="Calibri" panose="020F0502020204030204" pitchFamily="34" charset="0"/>
                <a:ea typeface="Calibri" panose="020F0502020204030204" pitchFamily="34" charset="0"/>
                <a:cs typeface="Times New Roman" panose="02020603050405020304" pitchFamily="18" charset="0"/>
              </a:rPr>
              <a:t>sjukepleiarmangelen</a:t>
            </a:r>
            <a:r>
              <a:rPr lang="nb-NO" sz="1800">
                <a:effectLst/>
                <a:latin typeface="Calibri" panose="020F0502020204030204" pitchFamily="34" charset="0"/>
                <a:ea typeface="Calibri" panose="020F0502020204030204" pitchFamily="34" charset="0"/>
                <a:cs typeface="Times New Roman" panose="02020603050405020304" pitchFamily="18" charset="0"/>
              </a:rPr>
              <a:t>.</a:t>
            </a:r>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29</a:t>
            </a:fld>
            <a:endParaRPr lang="en-NO"/>
          </a:p>
        </p:txBody>
      </p:sp>
    </p:spTree>
    <p:extLst>
      <p:ext uri="{BB962C8B-B14F-4D97-AF65-F5344CB8AC3E}">
        <p14:creationId xmlns:p14="http://schemas.microsoft.com/office/powerpoint/2010/main" val="25086245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effectLst/>
                <a:latin typeface="UniCenturyOldStyle"/>
              </a:rPr>
              <a:t>Det finnes flere eksempler </a:t>
            </a:r>
            <a:r>
              <a:rPr lang="nb-NO" sz="1200" err="1">
                <a:effectLst/>
                <a:latin typeface="UniCenturyOldStyle"/>
              </a:rPr>
              <a:t>pa</a:t>
            </a:r>
            <a:r>
              <a:rPr lang="nb-NO" sz="1200">
                <a:effectLst/>
                <a:latin typeface="UniCenturyOldStyle"/>
              </a:rPr>
              <a:t>̊ tiltak som har hatt god virkning. Ett av dem er «Menn i helse», som gir arbeidssøkende menn i alderen 25 til 55 </a:t>
            </a:r>
            <a:r>
              <a:rPr lang="nb-NO" sz="1200" err="1">
                <a:effectLst/>
                <a:latin typeface="UniCenturyOldStyle"/>
              </a:rPr>
              <a:t>år</a:t>
            </a:r>
            <a:r>
              <a:rPr lang="nb-NO" sz="1200">
                <a:effectLst/>
                <a:latin typeface="UniCenturyOldStyle"/>
              </a:rPr>
              <a:t> muligheten til å ta fagbrev som helsefagarbeider. Et annet eksempel er «Trøndelagsmodellen», som har som </a:t>
            </a:r>
            <a:r>
              <a:rPr lang="nb-NO" sz="1200" err="1">
                <a:effectLst/>
                <a:latin typeface="UniCenturyOldStyle"/>
              </a:rPr>
              <a:t>mål</a:t>
            </a:r>
            <a:r>
              <a:rPr lang="nb-NO" sz="1200">
                <a:effectLst/>
                <a:latin typeface="UniCenturyOldStyle"/>
              </a:rPr>
              <a:t> å gi en skreddersydd vei til sikker jobb hvor personer i </a:t>
            </a:r>
            <a:r>
              <a:rPr lang="nb-NO" sz="1200" err="1">
                <a:effectLst/>
                <a:latin typeface="UniCenturyOldStyle"/>
              </a:rPr>
              <a:t>målgruppen</a:t>
            </a:r>
            <a:r>
              <a:rPr lang="nb-NO" sz="1200">
                <a:effectLst/>
                <a:latin typeface="UniCenturyOldStyle"/>
              </a:rPr>
              <a:t> kan få tilbud om en lærlingplass og dermed få mulighet til å ta et fagbrev. </a:t>
            </a: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31</a:t>
            </a:fld>
            <a:endParaRPr lang="en-NO"/>
          </a:p>
        </p:txBody>
      </p:sp>
    </p:spTree>
    <p:extLst>
      <p:ext uri="{BB962C8B-B14F-4D97-AF65-F5344CB8AC3E}">
        <p14:creationId xmlns:p14="http://schemas.microsoft.com/office/powerpoint/2010/main" val="1783575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800" b="0" i="0">
                <a:solidFill>
                  <a:srgbClr val="000000"/>
                </a:solidFill>
                <a:effectLst/>
                <a:latin typeface="Times" pitchFamily="2" charset="0"/>
              </a:rPr>
              <a:t>Det viktigste tiltaket i denne sammenhengen består i å få alle aktørene til å forstå at det foregår mye overbehandling i Norge og at det er ineffektivt, kostbart og krever mye personell som bør anvendes på oppgaver med dokumentert helsegevinst. Det innebærer en kulturendring hos personellet selv, i helse- og omsorgstjenestene, blant pasienter, bruker og pårørende og – ikke minst – blant helsepolitikere. </a:t>
            </a:r>
          </a:p>
          <a:p>
            <a:pPr marL="171450" indent="-171450">
              <a:buFont typeface="Arial" panose="020B0604020202020204" pitchFamily="34" charset="0"/>
              <a:buChar char="•"/>
            </a:pPr>
            <a:endParaRPr lang="nb-NO" sz="1800" b="0" i="0">
              <a:solidFill>
                <a:srgbClr val="000000"/>
              </a:solidFill>
              <a:effectLst/>
              <a:latin typeface="Times" pitchFamily="2"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800">
                <a:effectLst/>
                <a:latin typeface="UniCenturyOldStyle"/>
              </a:rPr>
              <a:t>helseforetakene og de kommunale helse- og omsorgstjenestene sette av poster i budsjettene til faglige nettverk for å gi til- strekkelige betingelser for å drive dette arbeidet. Det er viktig at fagpersoner </a:t>
            </a:r>
            <a:r>
              <a:rPr lang="nb-NO" sz="1800" err="1">
                <a:effectLst/>
                <a:latin typeface="UniCenturyOldStyle"/>
              </a:rPr>
              <a:t>får</a:t>
            </a:r>
            <a:r>
              <a:rPr lang="nb-NO" sz="1800">
                <a:effectLst/>
                <a:latin typeface="UniCenturyOldStyle"/>
              </a:rPr>
              <a:t> mulighet til å delta i spesialistnettverk for å lære av likepersoner og for å styrke oppmerksomheten om dette arbeidet. </a:t>
            </a:r>
            <a:endParaRPr lang="nb-NO" sz="2800"/>
          </a:p>
          <a:p>
            <a:pPr marL="171450" indent="-171450">
              <a:buFont typeface="Arial" panose="020B0604020202020204" pitchFamily="34" charset="0"/>
              <a:buChar char="•"/>
            </a:pPr>
            <a:r>
              <a:rPr lang="nb-NO" sz="1800" b="0" i="0">
                <a:solidFill>
                  <a:srgbClr val="000000"/>
                </a:solidFill>
                <a:effectLst/>
                <a:latin typeface="Times" pitchFamily="2" charset="0"/>
              </a:rPr>
              <a:t> </a:t>
            </a:r>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32</a:t>
            </a:fld>
            <a:endParaRPr lang="en-NO"/>
          </a:p>
        </p:txBody>
      </p:sp>
    </p:spTree>
    <p:extLst>
      <p:ext uri="{BB962C8B-B14F-4D97-AF65-F5344CB8AC3E}">
        <p14:creationId xmlns:p14="http://schemas.microsoft.com/office/powerpoint/2010/main" val="2702699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2800" b="0" i="0">
                <a:solidFill>
                  <a:srgbClr val="000000"/>
                </a:solidFill>
                <a:effectLst/>
                <a:latin typeface="WordVisi_MSFontService"/>
              </a:rPr>
              <a:t>Det er behov for en styrking av faglige nettverk, både innad i spesialisthelsetjenesten og i den kommunale helse- og omsorgstjenesten og mellom disse. </a:t>
            </a:r>
          </a:p>
          <a:p>
            <a:r>
              <a:rPr lang="nb-NO" sz="1800" b="0" i="0">
                <a:solidFill>
                  <a:srgbClr val="000000"/>
                </a:solidFill>
                <a:effectLst/>
                <a:latin typeface="Times" pitchFamily="2" charset="0"/>
              </a:rPr>
              <a:t>Helse- og omsorgsdepartementet har varslet en ny stortingsmelding om prioritering. Helsepersonellkommisjonen ber om at problemstillinger og løsninger knyttet til egenbetaling og et finansieringssystem som i større grad understøtter prioriteringer, tas opp og drøftes der.  </a:t>
            </a:r>
          </a:p>
          <a:p>
            <a:pPr>
              <a:buFont typeface="Arial" panose="020B0604020202020204" pitchFamily="34" charset="0"/>
              <a:buChar char="•"/>
            </a:pPr>
            <a:r>
              <a:rPr lang="nb-NO" sz="1800">
                <a:effectLst/>
                <a:latin typeface="UniCenturyOldStyle"/>
              </a:rPr>
              <a:t>Evaluering av senere </a:t>
            </a:r>
            <a:r>
              <a:rPr lang="nb-NO" sz="1800" err="1">
                <a:effectLst/>
                <a:latin typeface="UniCenturyOldStyle"/>
              </a:rPr>
              <a:t>års</a:t>
            </a:r>
            <a:r>
              <a:rPr lang="nb-NO" sz="1800">
                <a:effectLst/>
                <a:latin typeface="UniCenturyOldStyle"/>
              </a:rPr>
              <a:t> innfør te rettigheter </a:t>
            </a:r>
            <a:endParaRPr lang="nb-NO">
              <a:effectLst/>
            </a:endParaRPr>
          </a:p>
          <a:p>
            <a:pPr>
              <a:buFont typeface="Arial" panose="020B0604020202020204" pitchFamily="34" charset="0"/>
              <a:buChar char="•"/>
            </a:pPr>
            <a:r>
              <a:rPr lang="nb-NO" sz="1800" err="1">
                <a:effectLst/>
                <a:latin typeface="UniCenturyOldStyle"/>
              </a:rPr>
              <a:t>pa</a:t>
            </a:r>
            <a:r>
              <a:rPr lang="nb-NO" sz="1800">
                <a:effectLst/>
                <a:latin typeface="UniCenturyOldStyle"/>
              </a:rPr>
              <a:t>̊ helse- og </a:t>
            </a:r>
            <a:r>
              <a:rPr lang="nb-NO" sz="1800" err="1">
                <a:effectLst/>
                <a:latin typeface="UniCenturyOldStyle"/>
              </a:rPr>
              <a:t>omsorgsområdet</a:t>
            </a:r>
            <a:r>
              <a:rPr lang="nb-NO" sz="1800">
                <a:effectLst/>
                <a:latin typeface="UniCenturyOldStyle"/>
              </a:rPr>
              <a:t>, for å få </a:t>
            </a:r>
            <a:r>
              <a:rPr lang="nb-NO" sz="1800" err="1">
                <a:effectLst/>
                <a:latin typeface="UniCenturyOldStyle"/>
              </a:rPr>
              <a:t>kunn</a:t>
            </a:r>
            <a:r>
              <a:rPr lang="nb-NO" sz="1800">
                <a:effectLst/>
                <a:latin typeface="UniCenturyOldStyle"/>
              </a:rPr>
              <a:t>- skap om i hvilken grad de har ført til økte per- </a:t>
            </a:r>
            <a:r>
              <a:rPr lang="nb-NO" sz="1800" err="1">
                <a:effectLst/>
                <a:latin typeface="UniCenturyOldStyle"/>
              </a:rPr>
              <a:t>sonellbehov</a:t>
            </a:r>
            <a:r>
              <a:rPr lang="nb-NO" sz="1800">
                <a:effectLst/>
                <a:latin typeface="UniCenturyOldStyle"/>
              </a:rPr>
              <a:t>. </a:t>
            </a:r>
            <a:endParaRPr lang="nb-NO">
              <a:effectLst/>
            </a:endParaRPr>
          </a:p>
          <a:p>
            <a:pPr>
              <a:buFont typeface="Arial" panose="020B0604020202020204" pitchFamily="34" charset="0"/>
              <a:buChar char="•"/>
            </a:pPr>
            <a:r>
              <a:rPr lang="nb-NO" sz="1800">
                <a:effectLst/>
                <a:latin typeface="UniCenturyOldStyle"/>
              </a:rPr>
              <a:t>–  Gjennomgang av forordninger, normerende produkter og brukerrettigheter, for å se </a:t>
            </a:r>
            <a:r>
              <a:rPr lang="nb-NO" sz="1800" err="1">
                <a:effectLst/>
                <a:latin typeface="UniCenturyOldStyle"/>
              </a:rPr>
              <a:t>pa</a:t>
            </a:r>
            <a:r>
              <a:rPr lang="nb-NO" sz="1800">
                <a:effectLst/>
                <a:latin typeface="UniCenturyOldStyle"/>
              </a:rPr>
              <a:t>̊ hvordan disse </a:t>
            </a:r>
            <a:r>
              <a:rPr lang="nb-NO" sz="1800" err="1">
                <a:effectLst/>
                <a:latin typeface="UniCenturyOldStyle"/>
              </a:rPr>
              <a:t>påvirker</a:t>
            </a:r>
            <a:r>
              <a:rPr lang="nb-NO" sz="1800">
                <a:effectLst/>
                <a:latin typeface="UniCenturyOldStyle"/>
              </a:rPr>
              <a:t> tjenestetilbudet og per- </a:t>
            </a:r>
            <a:r>
              <a:rPr lang="nb-NO" sz="1800" err="1">
                <a:effectLst/>
                <a:latin typeface="UniCenturyOldStyle"/>
              </a:rPr>
              <a:t>sonellbehovene</a:t>
            </a:r>
            <a:r>
              <a:rPr lang="nb-NO" sz="1800">
                <a:effectLst/>
                <a:latin typeface="UniCenturyOldStyle"/>
              </a:rPr>
              <a:t>. </a:t>
            </a:r>
            <a:endParaRPr lang="nb-NO">
              <a:effectLst/>
            </a:endParaRPr>
          </a:p>
          <a:p>
            <a:pPr>
              <a:buFont typeface="Arial" panose="020B0604020202020204" pitchFamily="34" charset="0"/>
              <a:buChar char="•"/>
            </a:pPr>
            <a:r>
              <a:rPr lang="nb-NO" sz="1800">
                <a:effectLst/>
                <a:latin typeface="UniCenturyOldStyle"/>
              </a:rPr>
              <a:t>–  Utrede behovet for statistikk knyttet til private helse- og omsorgstjenester, for å avklare hva slags statistikk som trengs for å kunne få en god oversikt over omfang og utviklingen for </a:t>
            </a:r>
            <a:r>
              <a:rPr lang="nb-NO" sz="1800" err="1">
                <a:effectLst/>
                <a:latin typeface="UniCenturyOldStyle"/>
              </a:rPr>
              <a:t>tje</a:t>
            </a:r>
            <a:r>
              <a:rPr lang="nb-NO" sz="1800">
                <a:effectLst/>
                <a:latin typeface="UniCenturyOldStyle"/>
              </a:rPr>
              <a:t>- nesteytingen, </a:t>
            </a:r>
            <a:r>
              <a:rPr lang="nb-NO" sz="1800" err="1">
                <a:effectLst/>
                <a:latin typeface="UniCenturyOldStyle"/>
              </a:rPr>
              <a:t>personellbr</a:t>
            </a:r>
            <a:r>
              <a:rPr lang="nb-NO" sz="1800">
                <a:effectLst/>
                <a:latin typeface="UniCenturyOldStyle"/>
              </a:rPr>
              <a:t> uken og økonomi, i private tjenester. Utredningen bør gi </a:t>
            </a:r>
            <a:r>
              <a:rPr lang="nb-NO" sz="1800" err="1">
                <a:effectLst/>
                <a:latin typeface="UniCenturyOldStyle"/>
              </a:rPr>
              <a:t>anbefalin</a:t>
            </a:r>
            <a:r>
              <a:rPr lang="nb-NO" sz="1800">
                <a:effectLst/>
                <a:latin typeface="UniCenturyOldStyle"/>
              </a:rPr>
              <a:t>- ger om hvordan statistikk om temaet best kan samles inn og tilgjengeliggjøres samt anslag om kostnader knyttet til slik </a:t>
            </a:r>
            <a:r>
              <a:rPr lang="nb-NO" sz="1800" err="1">
                <a:effectLst/>
                <a:latin typeface="UniCenturyOldStyle"/>
              </a:rPr>
              <a:t>statistikkproduk</a:t>
            </a:r>
            <a:r>
              <a:rPr lang="nb-NO" sz="1800">
                <a:effectLst/>
                <a:latin typeface="UniCenturyOldStyle"/>
              </a:rPr>
              <a:t>- </a:t>
            </a:r>
            <a:r>
              <a:rPr lang="nb-NO" sz="1800" err="1">
                <a:effectLst/>
                <a:latin typeface="UniCenturyOldStyle"/>
              </a:rPr>
              <a:t>sjon</a:t>
            </a:r>
            <a:r>
              <a:rPr lang="nb-NO" sz="1800">
                <a:effectLst/>
                <a:latin typeface="UniCenturyOldStyle"/>
              </a:rPr>
              <a:t>. </a:t>
            </a:r>
            <a:endParaRPr lang="nb-NO">
              <a:effectLst/>
            </a:endParaRPr>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33</a:t>
            </a:fld>
            <a:endParaRPr lang="en-NO"/>
          </a:p>
        </p:txBody>
      </p:sp>
    </p:spTree>
    <p:extLst>
      <p:ext uri="{BB962C8B-B14F-4D97-AF65-F5344CB8AC3E}">
        <p14:creationId xmlns:p14="http://schemas.microsoft.com/office/powerpoint/2010/main" val="1802400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b="0" i="0">
                <a:solidFill>
                  <a:srgbClr val="000000"/>
                </a:solidFill>
                <a:effectLst/>
                <a:latin typeface="Times" pitchFamily="2" charset="0"/>
              </a:rPr>
              <a:t>Det viktigste tiltaket i denne sammenhengen består i å få alle aktørene til å forstå at det foregår mye overbehandling i Norge og at det er ineffektivt, kostbart og krever mye personell som bør anvendes på oppgaver med dokumentert helsegevinst. Det innebærer en kulturendring hos personellet selv, i helse- og omsorgstjenestene, blant pasienter, bruker og pårørende og – ikke minst – blant helsepolitikere.  </a:t>
            </a:r>
          </a:p>
          <a:p>
            <a:endParaRPr lang="nb-NO" sz="1800" b="0" i="0">
              <a:solidFill>
                <a:srgbClr val="000000"/>
              </a:solidFill>
              <a:effectLst/>
              <a:latin typeface="Time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effectLst/>
                <a:latin typeface="UniCenturyOldStyle"/>
              </a:rPr>
              <a:t>Helsepersonellkommisjo</a:t>
            </a:r>
            <a:r>
              <a:rPr lang="nb-NO" sz="1200">
                <a:effectLst/>
                <a:latin typeface="UniCenturyOldStyle"/>
              </a:rPr>
              <a:t>- </a:t>
            </a:r>
            <a:r>
              <a:rPr lang="nb-NO" sz="1200" err="1">
                <a:effectLst/>
                <a:latin typeface="UniCenturyOldStyle"/>
              </a:rPr>
              <a:t>nen</a:t>
            </a:r>
            <a:r>
              <a:rPr lang="nb-NO" sz="1200">
                <a:effectLst/>
                <a:latin typeface="UniCenturyOldStyle"/>
              </a:rPr>
              <a:t> </a:t>
            </a:r>
            <a:r>
              <a:rPr lang="nb-NO" sz="1200" err="1">
                <a:effectLst/>
                <a:latin typeface="UniCenturyOldStyle"/>
              </a:rPr>
              <a:t>foreslår</a:t>
            </a:r>
            <a:r>
              <a:rPr lang="nb-NO" sz="1200">
                <a:effectLst/>
                <a:latin typeface="UniCenturyOldStyle"/>
              </a:rPr>
              <a:t> derfor at det etableres et 10-årig forskningsprogram som har som </a:t>
            </a:r>
            <a:r>
              <a:rPr lang="nb-NO" sz="1200" err="1">
                <a:effectLst/>
                <a:latin typeface="UniCenturyOldStyle"/>
              </a:rPr>
              <a:t>formål</a:t>
            </a:r>
            <a:r>
              <a:rPr lang="nb-NO" sz="1200">
                <a:effectLst/>
                <a:latin typeface="UniCenturyOldStyle"/>
              </a:rPr>
              <a:t> å </a:t>
            </a:r>
            <a:r>
              <a:rPr lang="nb-NO" sz="1200" err="1">
                <a:effectLst/>
                <a:latin typeface="UniCenturyOldStyle"/>
              </a:rPr>
              <a:t>redu</a:t>
            </a:r>
            <a:r>
              <a:rPr lang="nb-NO" sz="1200">
                <a:effectLst/>
                <a:latin typeface="UniCenturyOldStyle"/>
              </a:rPr>
              <a:t>- </a:t>
            </a:r>
            <a:r>
              <a:rPr lang="nb-NO" sz="1200" err="1">
                <a:effectLst/>
                <a:latin typeface="UniCenturyOldStyle"/>
              </a:rPr>
              <a:t>sere</a:t>
            </a:r>
            <a:r>
              <a:rPr lang="nb-NO" sz="1200">
                <a:effectLst/>
                <a:latin typeface="UniCenturyOldStyle"/>
              </a:rPr>
              <a:t> behovet for arbeidskraft i helse- og omsorgs- sektoren. Et slikt program </a:t>
            </a:r>
            <a:r>
              <a:rPr lang="nb-NO" sz="1200" err="1">
                <a:effectLst/>
                <a:latin typeface="UniCenturyOldStyle"/>
              </a:rPr>
              <a:t>ma</a:t>
            </a:r>
            <a:r>
              <a:rPr lang="nb-NO" sz="1200">
                <a:effectLst/>
                <a:latin typeface="UniCenturyOldStyle"/>
              </a:rPr>
              <a:t>̊ utvikle kunnskap og teknologi som bidrar til effektivisering </a:t>
            </a:r>
            <a:r>
              <a:rPr lang="nb-NO" sz="1200" err="1">
                <a:effectLst/>
                <a:latin typeface="UniCenturyOldStyle"/>
              </a:rPr>
              <a:t>pa</a:t>
            </a:r>
            <a:r>
              <a:rPr lang="nb-NO" sz="1200">
                <a:effectLst/>
                <a:latin typeface="UniCenturyOldStyle"/>
              </a:rPr>
              <a:t>̊ alle </a:t>
            </a:r>
            <a:r>
              <a:rPr lang="nb-NO" sz="1200" err="1">
                <a:effectLst/>
                <a:latin typeface="UniCenturyOldStyle"/>
              </a:rPr>
              <a:t>systemnivåer</a:t>
            </a:r>
            <a:r>
              <a:rPr lang="nb-NO" sz="1200">
                <a:effectLst/>
                <a:latin typeface="UniCenturyOldStyle"/>
              </a:rPr>
              <a:t> og sparer arbeidskraft. </a:t>
            </a:r>
            <a:endParaRPr lang="nb-NO"/>
          </a:p>
          <a:p>
            <a:endParaRPr lang="nb-NO"/>
          </a:p>
        </p:txBody>
      </p:sp>
      <p:sp>
        <p:nvSpPr>
          <p:cNvPr id="4" name="Plassholder for lysbildenummer 3"/>
          <p:cNvSpPr>
            <a:spLocks noGrp="1"/>
          </p:cNvSpPr>
          <p:nvPr>
            <p:ph type="sldNum" sz="quarter" idx="5"/>
          </p:nvPr>
        </p:nvSpPr>
        <p:spPr/>
        <p:txBody>
          <a:bodyPr/>
          <a:lstStyle/>
          <a:p>
            <a:fld id="{BD38FFBF-B735-C545-BBE8-F9C8D87CB9AB}" type="slidenum">
              <a:rPr lang="en-NO" smtClean="0"/>
              <a:t>34</a:t>
            </a:fld>
            <a:endParaRPr lang="en-NO"/>
          </a:p>
        </p:txBody>
      </p:sp>
    </p:spTree>
    <p:extLst>
      <p:ext uri="{BB962C8B-B14F-4D97-AF65-F5344CB8AC3E}">
        <p14:creationId xmlns:p14="http://schemas.microsoft.com/office/powerpoint/2010/main" val="99357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Helsepersonellkommisjonens utredning er på høring til 2. mai 2023 og vil danne et kunnskapsgrunnlag for Nasjonal helse- og samhandlingsplan som planlegges lagt fram mot slutten av 2023.</a:t>
            </a:r>
          </a:p>
        </p:txBody>
      </p:sp>
      <p:sp>
        <p:nvSpPr>
          <p:cNvPr id="4" name="Plassholder for lysbildenummer 3"/>
          <p:cNvSpPr>
            <a:spLocks noGrp="1"/>
          </p:cNvSpPr>
          <p:nvPr>
            <p:ph type="sldNum" sz="quarter" idx="5"/>
          </p:nvPr>
        </p:nvSpPr>
        <p:spPr/>
        <p:txBody>
          <a:bodyPr/>
          <a:lstStyle/>
          <a:p>
            <a:fld id="{BD38FFBF-B735-C545-BBE8-F9C8D87CB9AB}" type="slidenum">
              <a:rPr lang="en-NO" smtClean="0"/>
              <a:t>36</a:t>
            </a:fld>
            <a:endParaRPr lang="en-NO"/>
          </a:p>
        </p:txBody>
      </p:sp>
    </p:spTree>
    <p:extLst>
      <p:ext uri="{BB962C8B-B14F-4D97-AF65-F5344CB8AC3E}">
        <p14:creationId xmlns:p14="http://schemas.microsoft.com/office/powerpoint/2010/main" val="29464929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EE9E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ECB5700-F73D-EA15-F160-9EA6223EE0A0}"/>
              </a:ext>
            </a:extLst>
          </p:cNvPr>
          <p:cNvPicPr>
            <a:picLocks noChangeAspect="1"/>
          </p:cNvPicPr>
          <p:nvPr userDrawn="1"/>
        </p:nvPicPr>
        <p:blipFill>
          <a:blip r:embed="rId2"/>
          <a:srcRect/>
          <a:stretch/>
        </p:blipFill>
        <p:spPr>
          <a:xfrm>
            <a:off x="2370668" y="666750"/>
            <a:ext cx="9821332" cy="5524499"/>
          </a:xfrm>
          <a:prstGeom prst="rect">
            <a:avLst/>
          </a:prstGeom>
        </p:spPr>
      </p:pic>
      <p:sp>
        <p:nvSpPr>
          <p:cNvPr id="2" name="Title 1">
            <a:extLst>
              <a:ext uri="{FF2B5EF4-FFF2-40B4-BE49-F238E27FC236}">
                <a16:creationId xmlns:a16="http://schemas.microsoft.com/office/drawing/2014/main" id="{332FA54C-B797-0723-D101-B404D7551AE2}"/>
              </a:ext>
            </a:extLst>
          </p:cNvPr>
          <p:cNvSpPr>
            <a:spLocks noGrp="1"/>
          </p:cNvSpPr>
          <p:nvPr>
            <p:ph type="ctrTitle" hasCustomPrompt="1"/>
          </p:nvPr>
        </p:nvSpPr>
        <p:spPr>
          <a:xfrm>
            <a:off x="838201" y="1481667"/>
            <a:ext cx="4749800" cy="2215381"/>
          </a:xfrm>
        </p:spPr>
        <p:txBody>
          <a:bodyPr anchor="b">
            <a:normAutofit/>
          </a:bodyPr>
          <a:lstStyle>
            <a:lvl1pPr algn="l">
              <a:defRPr sz="4000"/>
            </a:lvl1pPr>
          </a:lstStyle>
          <a:p>
            <a:r>
              <a:rPr lang="en-US"/>
              <a:t>Click to edit </a:t>
            </a:r>
            <a:br>
              <a:rPr lang="en-US"/>
            </a:br>
            <a:r>
              <a:rPr lang="en-US"/>
              <a:t>Master title style</a:t>
            </a:r>
            <a:endParaRPr lang="en-NO"/>
          </a:p>
        </p:txBody>
      </p:sp>
      <p:sp>
        <p:nvSpPr>
          <p:cNvPr id="3" name="Subtitle 2">
            <a:extLst>
              <a:ext uri="{FF2B5EF4-FFF2-40B4-BE49-F238E27FC236}">
                <a16:creationId xmlns:a16="http://schemas.microsoft.com/office/drawing/2014/main" id="{2E571B8A-04A7-3DCE-4F18-2B2DCA2D3D73}"/>
              </a:ext>
            </a:extLst>
          </p:cNvPr>
          <p:cNvSpPr>
            <a:spLocks noGrp="1"/>
          </p:cNvSpPr>
          <p:nvPr>
            <p:ph type="subTitle" idx="1"/>
          </p:nvPr>
        </p:nvSpPr>
        <p:spPr>
          <a:xfrm>
            <a:off x="838200" y="3957145"/>
            <a:ext cx="4749801" cy="1808655"/>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O"/>
          </a:p>
        </p:txBody>
      </p:sp>
      <p:sp>
        <p:nvSpPr>
          <p:cNvPr id="4" name="Date Placeholder 3">
            <a:extLst>
              <a:ext uri="{FF2B5EF4-FFF2-40B4-BE49-F238E27FC236}">
                <a16:creationId xmlns:a16="http://schemas.microsoft.com/office/drawing/2014/main" id="{37B79780-C9A4-333B-56ED-98C31A374F78}"/>
              </a:ext>
            </a:extLst>
          </p:cNvPr>
          <p:cNvSpPr>
            <a:spLocks noGrp="1"/>
          </p:cNvSpPr>
          <p:nvPr>
            <p:ph type="dt" sz="half" idx="10"/>
          </p:nvPr>
        </p:nvSpPr>
        <p:spPr>
          <a:xfrm>
            <a:off x="838200" y="6356350"/>
            <a:ext cx="2743200" cy="365125"/>
          </a:xfrm>
          <a:prstGeom prst="rect">
            <a:avLst/>
          </a:prstGeom>
        </p:spPr>
        <p:txBody>
          <a:bodyPr/>
          <a:lstStyle>
            <a:lvl1pPr>
              <a:defRPr b="1">
                <a:solidFill>
                  <a:schemeClr val="tx1"/>
                </a:solidFill>
              </a:defRPr>
            </a:lvl1pPr>
          </a:lstStyle>
          <a:p>
            <a:fld id="{E631DE97-9AE3-6546-BD63-B5F4E16E3EA8}" type="datetime1">
              <a:rPr lang="nb-NO" smtClean="0"/>
              <a:t>20.04.2023</a:t>
            </a:fld>
            <a:endParaRPr lang="en-NO"/>
          </a:p>
        </p:txBody>
      </p:sp>
      <p:sp>
        <p:nvSpPr>
          <p:cNvPr id="5" name="Footer Placeholder 4">
            <a:extLst>
              <a:ext uri="{FF2B5EF4-FFF2-40B4-BE49-F238E27FC236}">
                <a16:creationId xmlns:a16="http://schemas.microsoft.com/office/drawing/2014/main" id="{82005F7F-1575-73E0-8426-BBEFE66F898A}"/>
              </a:ext>
            </a:extLst>
          </p:cNvPr>
          <p:cNvSpPr>
            <a:spLocks noGrp="1"/>
          </p:cNvSpPr>
          <p:nvPr>
            <p:ph type="ftr" sz="quarter" idx="11"/>
          </p:nvPr>
        </p:nvSpPr>
        <p:spPr>
          <a:xfrm>
            <a:off x="4038600" y="6356350"/>
            <a:ext cx="4114800" cy="365125"/>
          </a:xfrm>
          <a:prstGeom prst="rect">
            <a:avLst/>
          </a:prstGeom>
        </p:spPr>
        <p:txBody>
          <a:bodyPr/>
          <a:lstStyle>
            <a:lvl1pPr>
              <a:defRPr b="1">
                <a:solidFill>
                  <a:schemeClr val="tx1"/>
                </a:solidFill>
              </a:defRPr>
            </a:lvl1pPr>
          </a:lstStyle>
          <a:p>
            <a:endParaRPr lang="en-NO"/>
          </a:p>
        </p:txBody>
      </p:sp>
      <p:sp>
        <p:nvSpPr>
          <p:cNvPr id="6" name="Slide Number Placeholder 5">
            <a:extLst>
              <a:ext uri="{FF2B5EF4-FFF2-40B4-BE49-F238E27FC236}">
                <a16:creationId xmlns:a16="http://schemas.microsoft.com/office/drawing/2014/main" id="{049D5A35-9F1F-F0BE-8E60-2D45823808B2}"/>
              </a:ext>
            </a:extLst>
          </p:cNvPr>
          <p:cNvSpPr>
            <a:spLocks noGrp="1"/>
          </p:cNvSpPr>
          <p:nvPr>
            <p:ph type="sldNum" sz="quarter" idx="12"/>
          </p:nvPr>
        </p:nvSpPr>
        <p:spPr>
          <a:xfrm>
            <a:off x="8610600" y="6356350"/>
            <a:ext cx="2743200" cy="365125"/>
          </a:xfrm>
          <a:prstGeom prst="rect">
            <a:avLst/>
          </a:prstGeom>
        </p:spPr>
        <p:txBody>
          <a:bodyPr/>
          <a:lstStyle>
            <a:lvl1pPr>
              <a:defRPr b="1">
                <a:solidFill>
                  <a:schemeClr val="tx1"/>
                </a:solidFill>
              </a:defRPr>
            </a:lvl1pPr>
          </a:lstStyle>
          <a:p>
            <a:fld id="{07768A16-2E60-AB45-869B-CB031C0AE232}" type="slidenum">
              <a:rPr lang="en-NO" smtClean="0"/>
              <a:pPr/>
              <a:t>‹#›</a:t>
            </a:fld>
            <a:endParaRPr lang="en-NO"/>
          </a:p>
        </p:txBody>
      </p:sp>
      <p:pic>
        <p:nvPicPr>
          <p:cNvPr id="9" name="Picture 8" descr="Logo: Helsepersonellkommisjonen">
            <a:extLst>
              <a:ext uri="{FF2B5EF4-FFF2-40B4-BE49-F238E27FC236}">
                <a16:creationId xmlns:a16="http://schemas.microsoft.com/office/drawing/2014/main" id="{0FCA8BE0-9446-5922-23D7-4B82955F7F9F}"/>
              </a:ext>
            </a:extLst>
          </p:cNvPr>
          <p:cNvPicPr>
            <a:picLocks noChangeAspect="1"/>
          </p:cNvPicPr>
          <p:nvPr userDrawn="1"/>
        </p:nvPicPr>
        <p:blipFill>
          <a:blip r:embed="rId3"/>
          <a:stretch>
            <a:fillRect/>
          </a:stretch>
        </p:blipFill>
        <p:spPr>
          <a:xfrm>
            <a:off x="0" y="16470"/>
            <a:ext cx="2256214" cy="739144"/>
          </a:xfrm>
          <a:prstGeom prst="rect">
            <a:avLst/>
          </a:prstGeom>
        </p:spPr>
      </p:pic>
    </p:spTree>
    <p:extLst>
      <p:ext uri="{BB962C8B-B14F-4D97-AF65-F5344CB8AC3E}">
        <p14:creationId xmlns:p14="http://schemas.microsoft.com/office/powerpoint/2010/main" val="3895323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FA54C-B797-0723-D101-B404D7551AE2}"/>
              </a:ext>
            </a:extLst>
          </p:cNvPr>
          <p:cNvSpPr>
            <a:spLocks noGrp="1"/>
          </p:cNvSpPr>
          <p:nvPr>
            <p:ph type="ctrTitle" hasCustomPrompt="1"/>
          </p:nvPr>
        </p:nvSpPr>
        <p:spPr>
          <a:xfrm>
            <a:off x="838201" y="1481667"/>
            <a:ext cx="4749800" cy="2215381"/>
          </a:xfrm>
        </p:spPr>
        <p:txBody>
          <a:bodyPr anchor="b">
            <a:normAutofit/>
          </a:bodyPr>
          <a:lstStyle>
            <a:lvl1pPr algn="l">
              <a:defRPr sz="4000"/>
            </a:lvl1pPr>
          </a:lstStyle>
          <a:p>
            <a:r>
              <a:rPr lang="en-US"/>
              <a:t>Click to edit </a:t>
            </a:r>
            <a:br>
              <a:rPr lang="en-US"/>
            </a:br>
            <a:r>
              <a:rPr lang="en-US"/>
              <a:t>Master title style</a:t>
            </a:r>
            <a:endParaRPr lang="en-NO"/>
          </a:p>
        </p:txBody>
      </p:sp>
      <p:sp>
        <p:nvSpPr>
          <p:cNvPr id="3" name="Subtitle 2">
            <a:extLst>
              <a:ext uri="{FF2B5EF4-FFF2-40B4-BE49-F238E27FC236}">
                <a16:creationId xmlns:a16="http://schemas.microsoft.com/office/drawing/2014/main" id="{2E571B8A-04A7-3DCE-4F18-2B2DCA2D3D73}"/>
              </a:ext>
            </a:extLst>
          </p:cNvPr>
          <p:cNvSpPr>
            <a:spLocks noGrp="1"/>
          </p:cNvSpPr>
          <p:nvPr>
            <p:ph type="subTitle" idx="1"/>
          </p:nvPr>
        </p:nvSpPr>
        <p:spPr>
          <a:xfrm>
            <a:off x="838200" y="3957145"/>
            <a:ext cx="4749801" cy="1808655"/>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O"/>
          </a:p>
        </p:txBody>
      </p:sp>
      <p:sp>
        <p:nvSpPr>
          <p:cNvPr id="4" name="Date Placeholder 3">
            <a:extLst>
              <a:ext uri="{FF2B5EF4-FFF2-40B4-BE49-F238E27FC236}">
                <a16:creationId xmlns:a16="http://schemas.microsoft.com/office/drawing/2014/main" id="{37B79780-C9A4-333B-56ED-98C31A374F78}"/>
              </a:ext>
            </a:extLst>
          </p:cNvPr>
          <p:cNvSpPr>
            <a:spLocks noGrp="1"/>
          </p:cNvSpPr>
          <p:nvPr>
            <p:ph type="dt" sz="half" idx="10"/>
          </p:nvPr>
        </p:nvSpPr>
        <p:spPr>
          <a:xfrm>
            <a:off x="838200" y="6356350"/>
            <a:ext cx="2743200" cy="365125"/>
          </a:xfrm>
          <a:prstGeom prst="rect">
            <a:avLst/>
          </a:prstGeom>
        </p:spPr>
        <p:txBody>
          <a:bodyPr/>
          <a:lstStyle>
            <a:lvl1pPr>
              <a:defRPr b="1">
                <a:solidFill>
                  <a:schemeClr val="tx1"/>
                </a:solidFill>
              </a:defRPr>
            </a:lvl1pPr>
          </a:lstStyle>
          <a:p>
            <a:fld id="{EBEB2460-6D4F-AF47-B5D3-29ADD662D0D6}" type="datetime1">
              <a:rPr lang="nb-NO" smtClean="0"/>
              <a:t>20.04.2023</a:t>
            </a:fld>
            <a:endParaRPr lang="en-NO"/>
          </a:p>
        </p:txBody>
      </p:sp>
      <p:sp>
        <p:nvSpPr>
          <p:cNvPr id="5" name="Footer Placeholder 4">
            <a:extLst>
              <a:ext uri="{FF2B5EF4-FFF2-40B4-BE49-F238E27FC236}">
                <a16:creationId xmlns:a16="http://schemas.microsoft.com/office/drawing/2014/main" id="{82005F7F-1575-73E0-8426-BBEFE66F898A}"/>
              </a:ext>
            </a:extLst>
          </p:cNvPr>
          <p:cNvSpPr>
            <a:spLocks noGrp="1"/>
          </p:cNvSpPr>
          <p:nvPr>
            <p:ph type="ftr" sz="quarter" idx="11"/>
          </p:nvPr>
        </p:nvSpPr>
        <p:spPr>
          <a:xfrm>
            <a:off x="4038600" y="6356350"/>
            <a:ext cx="4114800" cy="365125"/>
          </a:xfrm>
          <a:prstGeom prst="rect">
            <a:avLst/>
          </a:prstGeom>
        </p:spPr>
        <p:txBody>
          <a:bodyPr/>
          <a:lstStyle>
            <a:lvl1pPr>
              <a:defRPr b="1">
                <a:solidFill>
                  <a:schemeClr val="tx1"/>
                </a:solidFill>
              </a:defRPr>
            </a:lvl1pPr>
          </a:lstStyle>
          <a:p>
            <a:endParaRPr lang="en-NO"/>
          </a:p>
        </p:txBody>
      </p:sp>
      <p:sp>
        <p:nvSpPr>
          <p:cNvPr id="6" name="Slide Number Placeholder 5">
            <a:extLst>
              <a:ext uri="{FF2B5EF4-FFF2-40B4-BE49-F238E27FC236}">
                <a16:creationId xmlns:a16="http://schemas.microsoft.com/office/drawing/2014/main" id="{049D5A35-9F1F-F0BE-8E60-2D45823808B2}"/>
              </a:ext>
            </a:extLst>
          </p:cNvPr>
          <p:cNvSpPr>
            <a:spLocks noGrp="1"/>
          </p:cNvSpPr>
          <p:nvPr>
            <p:ph type="sldNum" sz="quarter" idx="12"/>
          </p:nvPr>
        </p:nvSpPr>
        <p:spPr>
          <a:xfrm>
            <a:off x="8610600" y="6356350"/>
            <a:ext cx="2743200" cy="365125"/>
          </a:xfrm>
          <a:prstGeom prst="rect">
            <a:avLst/>
          </a:prstGeom>
        </p:spPr>
        <p:txBody>
          <a:bodyPr/>
          <a:lstStyle>
            <a:lvl1pPr>
              <a:defRPr b="1">
                <a:solidFill>
                  <a:schemeClr val="tx1"/>
                </a:solidFill>
              </a:defRPr>
            </a:lvl1pPr>
          </a:lstStyle>
          <a:p>
            <a:fld id="{07768A16-2E60-AB45-869B-CB031C0AE232}" type="slidenum">
              <a:rPr lang="en-NO" smtClean="0"/>
              <a:pPr/>
              <a:t>‹#›</a:t>
            </a:fld>
            <a:endParaRPr lang="en-NO"/>
          </a:p>
        </p:txBody>
      </p:sp>
      <p:pic>
        <p:nvPicPr>
          <p:cNvPr id="9" name="Picture 8" descr="Logo: Helsepersonellkommisjonen">
            <a:extLst>
              <a:ext uri="{FF2B5EF4-FFF2-40B4-BE49-F238E27FC236}">
                <a16:creationId xmlns:a16="http://schemas.microsoft.com/office/drawing/2014/main" id="{0FCA8BE0-9446-5922-23D7-4B82955F7F9F}"/>
              </a:ext>
            </a:extLst>
          </p:cNvPr>
          <p:cNvPicPr>
            <a:picLocks noChangeAspect="1"/>
          </p:cNvPicPr>
          <p:nvPr userDrawn="1"/>
        </p:nvPicPr>
        <p:blipFill>
          <a:blip r:embed="rId2"/>
          <a:stretch>
            <a:fillRect/>
          </a:stretch>
        </p:blipFill>
        <p:spPr>
          <a:xfrm>
            <a:off x="0" y="16470"/>
            <a:ext cx="2256214" cy="739144"/>
          </a:xfrm>
          <a:prstGeom prst="rect">
            <a:avLst/>
          </a:prstGeom>
        </p:spPr>
      </p:pic>
      <p:pic>
        <p:nvPicPr>
          <p:cNvPr id="11" name="Picture 10" descr="A picture containing toy&#10;&#10;Description automatically generated">
            <a:extLst>
              <a:ext uri="{FF2B5EF4-FFF2-40B4-BE49-F238E27FC236}">
                <a16:creationId xmlns:a16="http://schemas.microsoft.com/office/drawing/2014/main" id="{71DDEF18-A250-4912-9B86-2AF32A983BEE}"/>
              </a:ext>
            </a:extLst>
          </p:cNvPr>
          <p:cNvPicPr>
            <a:picLocks noChangeAspect="1"/>
          </p:cNvPicPr>
          <p:nvPr userDrawn="1"/>
        </p:nvPicPr>
        <p:blipFill>
          <a:blip r:embed="rId3"/>
          <a:stretch>
            <a:fillRect/>
          </a:stretch>
        </p:blipFill>
        <p:spPr>
          <a:xfrm>
            <a:off x="5607127" y="651932"/>
            <a:ext cx="6461267" cy="5215467"/>
          </a:xfrm>
          <a:prstGeom prst="rect">
            <a:avLst/>
          </a:prstGeom>
        </p:spPr>
      </p:pic>
    </p:spTree>
    <p:extLst>
      <p:ext uri="{BB962C8B-B14F-4D97-AF65-F5344CB8AC3E}">
        <p14:creationId xmlns:p14="http://schemas.microsoft.com/office/powerpoint/2010/main" val="2082147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E4F3EE"/>
        </a:solidFill>
        <a:effectLst/>
      </p:bgPr>
    </p:bg>
    <p:spTree>
      <p:nvGrpSpPr>
        <p:cNvPr id="1" name=""/>
        <p:cNvGrpSpPr/>
        <p:nvPr/>
      </p:nvGrpSpPr>
      <p:grpSpPr>
        <a:xfrm>
          <a:off x="0" y="0"/>
          <a:ext cx="0" cy="0"/>
          <a:chOff x="0" y="0"/>
          <a:chExt cx="0" cy="0"/>
        </a:xfrm>
      </p:grpSpPr>
      <p:pic>
        <p:nvPicPr>
          <p:cNvPr id="15" name="Picture 14" descr="Diagram, engineering drawing&#10;&#10;Description automatically generated">
            <a:extLst>
              <a:ext uri="{FF2B5EF4-FFF2-40B4-BE49-F238E27FC236}">
                <a16:creationId xmlns:a16="http://schemas.microsoft.com/office/drawing/2014/main" id="{9B8D82F3-7721-2F19-1B90-ED3C1C783E1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E71B539-088D-AD46-F418-1F78F430C44D}"/>
              </a:ext>
            </a:extLst>
          </p:cNvPr>
          <p:cNvSpPr>
            <a:spLocks noGrp="1"/>
          </p:cNvSpPr>
          <p:nvPr>
            <p:ph type="title"/>
          </p:nvPr>
        </p:nvSpPr>
        <p:spPr>
          <a:xfrm>
            <a:off x="831850" y="1566334"/>
            <a:ext cx="5353797" cy="2756430"/>
          </a:xfrm>
        </p:spPr>
        <p:txBody>
          <a:bodyPr anchor="b">
            <a:normAutofit/>
          </a:bodyPr>
          <a:lstStyle>
            <a:lvl1pPr>
              <a:defRPr sz="4000"/>
            </a:lvl1pPr>
          </a:lstStyle>
          <a:p>
            <a:r>
              <a:rPr lang="en-US"/>
              <a:t>Click to edit Master title style</a:t>
            </a:r>
            <a:endParaRPr lang="en-NO"/>
          </a:p>
        </p:txBody>
      </p:sp>
      <p:sp>
        <p:nvSpPr>
          <p:cNvPr id="3" name="Text Placeholder 2">
            <a:extLst>
              <a:ext uri="{FF2B5EF4-FFF2-40B4-BE49-F238E27FC236}">
                <a16:creationId xmlns:a16="http://schemas.microsoft.com/office/drawing/2014/main" id="{0E8C533A-01C5-691A-A858-95C34572B75D}"/>
              </a:ext>
            </a:extLst>
          </p:cNvPr>
          <p:cNvSpPr>
            <a:spLocks noGrp="1"/>
          </p:cNvSpPr>
          <p:nvPr>
            <p:ph type="body" idx="1"/>
          </p:nvPr>
        </p:nvSpPr>
        <p:spPr>
          <a:xfrm>
            <a:off x="831850" y="4589463"/>
            <a:ext cx="5353797" cy="15001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6308D3BD-3E74-DA88-0791-0CA00B77B4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chemeClr val="tx1"/>
                </a:solidFill>
              </a:defRPr>
            </a:lvl1pPr>
          </a:lstStyle>
          <a:p>
            <a:fld id="{78562411-C8CB-A547-8F2D-B3BB0D2DDF94}" type="datetime1">
              <a:rPr lang="nb-NO" smtClean="0"/>
              <a:t>20.04.2023</a:t>
            </a:fld>
            <a:endParaRPr lang="en-NO"/>
          </a:p>
        </p:txBody>
      </p:sp>
      <p:sp>
        <p:nvSpPr>
          <p:cNvPr id="8" name="Footer Placeholder 4">
            <a:extLst>
              <a:ext uri="{FF2B5EF4-FFF2-40B4-BE49-F238E27FC236}">
                <a16:creationId xmlns:a16="http://schemas.microsoft.com/office/drawing/2014/main" id="{558942EC-118C-4079-01B3-7D20B9B17D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solidFill>
              </a:defRPr>
            </a:lvl1pPr>
          </a:lstStyle>
          <a:p>
            <a:endParaRPr lang="en-NO"/>
          </a:p>
        </p:txBody>
      </p:sp>
      <p:sp>
        <p:nvSpPr>
          <p:cNvPr id="9" name="Slide Number Placeholder 5">
            <a:extLst>
              <a:ext uri="{FF2B5EF4-FFF2-40B4-BE49-F238E27FC236}">
                <a16:creationId xmlns:a16="http://schemas.microsoft.com/office/drawing/2014/main" id="{FAA25B33-CA70-ED07-E08F-01BABCA994AB}"/>
              </a:ext>
            </a:extLst>
          </p:cNvPr>
          <p:cNvSpPr>
            <a:spLocks noGrp="1"/>
          </p:cNvSpPr>
          <p:nvPr>
            <p:ph type="sldNum" sz="quarter" idx="4"/>
          </p:nvPr>
        </p:nvSpPr>
        <p:spPr>
          <a:xfrm>
            <a:off x="8610600" y="6356350"/>
            <a:ext cx="1638504" cy="365125"/>
          </a:xfrm>
          <a:prstGeom prst="rect">
            <a:avLst/>
          </a:prstGeom>
        </p:spPr>
        <p:txBody>
          <a:bodyPr vert="horz" lIns="91440" tIns="45720" rIns="91440" bIns="45720" rtlCol="0" anchor="ctr"/>
          <a:lstStyle>
            <a:lvl1pPr algn="r">
              <a:defRPr sz="1200" b="1">
                <a:solidFill>
                  <a:schemeClr val="tx1"/>
                </a:solidFill>
              </a:defRPr>
            </a:lvl1pPr>
          </a:lstStyle>
          <a:p>
            <a:fld id="{07768A16-2E60-AB45-869B-CB031C0AE232}" type="slidenum">
              <a:rPr lang="en-NO" smtClean="0"/>
              <a:pPr/>
              <a:t>‹#›</a:t>
            </a:fld>
            <a:endParaRPr lang="en-NO"/>
          </a:p>
        </p:txBody>
      </p:sp>
      <p:pic>
        <p:nvPicPr>
          <p:cNvPr id="4" name="Picture 3" descr="Logo: Helsepersonellkommisjonen">
            <a:extLst>
              <a:ext uri="{FF2B5EF4-FFF2-40B4-BE49-F238E27FC236}">
                <a16:creationId xmlns:a16="http://schemas.microsoft.com/office/drawing/2014/main" id="{3DAAD7D0-E893-9423-6A9A-11F636DB0484}"/>
              </a:ext>
            </a:extLst>
          </p:cNvPr>
          <p:cNvPicPr>
            <a:picLocks noChangeAspect="1"/>
          </p:cNvPicPr>
          <p:nvPr userDrawn="1"/>
        </p:nvPicPr>
        <p:blipFill>
          <a:blip r:embed="rId3"/>
          <a:stretch>
            <a:fillRect/>
          </a:stretch>
        </p:blipFill>
        <p:spPr>
          <a:xfrm>
            <a:off x="0" y="16470"/>
            <a:ext cx="2256214" cy="739144"/>
          </a:xfrm>
          <a:prstGeom prst="rect">
            <a:avLst/>
          </a:prstGeom>
        </p:spPr>
      </p:pic>
    </p:spTree>
    <p:extLst>
      <p:ext uri="{BB962C8B-B14F-4D97-AF65-F5344CB8AC3E}">
        <p14:creationId xmlns:p14="http://schemas.microsoft.com/office/powerpoint/2010/main" val="506454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1B539-088D-AD46-F418-1F78F430C44D}"/>
              </a:ext>
            </a:extLst>
          </p:cNvPr>
          <p:cNvSpPr>
            <a:spLocks noGrp="1"/>
          </p:cNvSpPr>
          <p:nvPr>
            <p:ph type="title"/>
          </p:nvPr>
        </p:nvSpPr>
        <p:spPr>
          <a:xfrm>
            <a:off x="831850" y="1566334"/>
            <a:ext cx="5353797" cy="2756430"/>
          </a:xfrm>
        </p:spPr>
        <p:txBody>
          <a:bodyPr anchor="b">
            <a:normAutofit/>
          </a:bodyPr>
          <a:lstStyle>
            <a:lvl1pPr>
              <a:defRPr sz="4000"/>
            </a:lvl1pPr>
          </a:lstStyle>
          <a:p>
            <a:r>
              <a:rPr lang="en-US"/>
              <a:t>Click to edit Master title style</a:t>
            </a:r>
            <a:endParaRPr lang="en-NO"/>
          </a:p>
        </p:txBody>
      </p:sp>
      <p:sp>
        <p:nvSpPr>
          <p:cNvPr id="3" name="Text Placeholder 2">
            <a:extLst>
              <a:ext uri="{FF2B5EF4-FFF2-40B4-BE49-F238E27FC236}">
                <a16:creationId xmlns:a16="http://schemas.microsoft.com/office/drawing/2014/main" id="{0E8C533A-01C5-691A-A858-95C34572B75D}"/>
              </a:ext>
            </a:extLst>
          </p:cNvPr>
          <p:cNvSpPr>
            <a:spLocks noGrp="1"/>
          </p:cNvSpPr>
          <p:nvPr>
            <p:ph type="body" idx="1"/>
          </p:nvPr>
        </p:nvSpPr>
        <p:spPr>
          <a:xfrm>
            <a:off x="831850" y="4589463"/>
            <a:ext cx="5353797" cy="15001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6308D3BD-3E74-DA88-0791-0CA00B77B4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chemeClr val="tx1"/>
                </a:solidFill>
              </a:defRPr>
            </a:lvl1pPr>
          </a:lstStyle>
          <a:p>
            <a:fld id="{D2353FBC-D957-BE4E-8DF4-973DD4AEF65A}" type="datetime1">
              <a:rPr lang="nb-NO" smtClean="0"/>
              <a:t>20.04.2023</a:t>
            </a:fld>
            <a:endParaRPr lang="en-NO"/>
          </a:p>
        </p:txBody>
      </p:sp>
      <p:sp>
        <p:nvSpPr>
          <p:cNvPr id="8" name="Footer Placeholder 4">
            <a:extLst>
              <a:ext uri="{FF2B5EF4-FFF2-40B4-BE49-F238E27FC236}">
                <a16:creationId xmlns:a16="http://schemas.microsoft.com/office/drawing/2014/main" id="{558942EC-118C-4079-01B3-7D20B9B17D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solidFill>
              </a:defRPr>
            </a:lvl1pPr>
          </a:lstStyle>
          <a:p>
            <a:endParaRPr lang="en-NO"/>
          </a:p>
        </p:txBody>
      </p:sp>
      <p:sp>
        <p:nvSpPr>
          <p:cNvPr id="9" name="Slide Number Placeholder 5">
            <a:extLst>
              <a:ext uri="{FF2B5EF4-FFF2-40B4-BE49-F238E27FC236}">
                <a16:creationId xmlns:a16="http://schemas.microsoft.com/office/drawing/2014/main" id="{FAA25B33-CA70-ED07-E08F-01BABCA994AB}"/>
              </a:ext>
            </a:extLst>
          </p:cNvPr>
          <p:cNvSpPr>
            <a:spLocks noGrp="1"/>
          </p:cNvSpPr>
          <p:nvPr>
            <p:ph type="sldNum" sz="quarter" idx="4"/>
          </p:nvPr>
        </p:nvSpPr>
        <p:spPr>
          <a:xfrm>
            <a:off x="8610600" y="6356350"/>
            <a:ext cx="1638504" cy="365125"/>
          </a:xfrm>
          <a:prstGeom prst="rect">
            <a:avLst/>
          </a:prstGeom>
        </p:spPr>
        <p:txBody>
          <a:bodyPr vert="horz" lIns="91440" tIns="45720" rIns="91440" bIns="45720" rtlCol="0" anchor="ctr"/>
          <a:lstStyle>
            <a:lvl1pPr algn="r">
              <a:defRPr sz="1200" b="1">
                <a:solidFill>
                  <a:schemeClr val="tx1"/>
                </a:solidFill>
              </a:defRPr>
            </a:lvl1pPr>
          </a:lstStyle>
          <a:p>
            <a:fld id="{07768A16-2E60-AB45-869B-CB031C0AE232}" type="slidenum">
              <a:rPr lang="en-NO" smtClean="0"/>
              <a:pPr/>
              <a:t>‹#›</a:t>
            </a:fld>
            <a:endParaRPr lang="en-NO"/>
          </a:p>
        </p:txBody>
      </p:sp>
      <p:pic>
        <p:nvPicPr>
          <p:cNvPr id="4" name="Picture 3" descr="Logo: Helsepersonellkommisjonen">
            <a:extLst>
              <a:ext uri="{FF2B5EF4-FFF2-40B4-BE49-F238E27FC236}">
                <a16:creationId xmlns:a16="http://schemas.microsoft.com/office/drawing/2014/main" id="{3DAAD7D0-E893-9423-6A9A-11F636DB0484}"/>
              </a:ext>
            </a:extLst>
          </p:cNvPr>
          <p:cNvPicPr>
            <a:picLocks noChangeAspect="1"/>
          </p:cNvPicPr>
          <p:nvPr userDrawn="1"/>
        </p:nvPicPr>
        <p:blipFill>
          <a:blip r:embed="rId2"/>
          <a:stretch>
            <a:fillRect/>
          </a:stretch>
        </p:blipFill>
        <p:spPr>
          <a:xfrm>
            <a:off x="0" y="16470"/>
            <a:ext cx="2256214" cy="739144"/>
          </a:xfrm>
          <a:prstGeom prst="rect">
            <a:avLst/>
          </a:prstGeom>
        </p:spPr>
      </p:pic>
      <p:pic>
        <p:nvPicPr>
          <p:cNvPr id="16" name="Picture 15" descr="Illustrasjon">
            <a:extLst>
              <a:ext uri="{FF2B5EF4-FFF2-40B4-BE49-F238E27FC236}">
                <a16:creationId xmlns:a16="http://schemas.microsoft.com/office/drawing/2014/main" id="{A6C166D8-583F-09E1-F5A6-597B339E568A}"/>
              </a:ext>
            </a:extLst>
          </p:cNvPr>
          <p:cNvPicPr>
            <a:picLocks noChangeAspect="1"/>
          </p:cNvPicPr>
          <p:nvPr userDrawn="1"/>
        </p:nvPicPr>
        <p:blipFill>
          <a:blip r:embed="rId3"/>
          <a:stretch>
            <a:fillRect/>
          </a:stretch>
        </p:blipFill>
        <p:spPr>
          <a:xfrm>
            <a:off x="6745588" y="318417"/>
            <a:ext cx="5195061" cy="5842110"/>
          </a:xfrm>
          <a:prstGeom prst="rect">
            <a:avLst/>
          </a:prstGeom>
        </p:spPr>
      </p:pic>
    </p:spTree>
    <p:extLst>
      <p:ext uri="{BB962C8B-B14F-4D97-AF65-F5344CB8AC3E}">
        <p14:creationId xmlns:p14="http://schemas.microsoft.com/office/powerpoint/2010/main" val="2086720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rgbClr val="E2E0F0"/>
        </a:solidFill>
        <a:effectLst/>
      </p:bgPr>
    </p:bg>
    <p:spTree>
      <p:nvGrpSpPr>
        <p:cNvPr id="1" name=""/>
        <p:cNvGrpSpPr/>
        <p:nvPr/>
      </p:nvGrpSpPr>
      <p:grpSpPr>
        <a:xfrm>
          <a:off x="0" y="0"/>
          <a:ext cx="0" cy="0"/>
          <a:chOff x="0" y="0"/>
          <a:chExt cx="0" cy="0"/>
        </a:xfrm>
      </p:grpSpPr>
      <p:pic>
        <p:nvPicPr>
          <p:cNvPr id="12" name="Picture 11" descr="Engineering drawing&#10;&#10;Description automatically generated">
            <a:extLst>
              <a:ext uri="{FF2B5EF4-FFF2-40B4-BE49-F238E27FC236}">
                <a16:creationId xmlns:a16="http://schemas.microsoft.com/office/drawing/2014/main" id="{7D2FAC0B-BDCC-A3C3-7BB3-0833547573E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Date Placeholder 3">
            <a:extLst>
              <a:ext uri="{FF2B5EF4-FFF2-40B4-BE49-F238E27FC236}">
                <a16:creationId xmlns:a16="http://schemas.microsoft.com/office/drawing/2014/main" id="{6308D3BD-3E74-DA88-0791-0CA00B77B4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chemeClr val="tx1"/>
                </a:solidFill>
              </a:defRPr>
            </a:lvl1pPr>
          </a:lstStyle>
          <a:p>
            <a:fld id="{09BF7222-6453-EF40-B247-2ACDD01780CC}" type="datetime1">
              <a:rPr lang="nb-NO" smtClean="0"/>
              <a:t>20.04.2023</a:t>
            </a:fld>
            <a:endParaRPr lang="en-NO"/>
          </a:p>
        </p:txBody>
      </p:sp>
      <p:sp>
        <p:nvSpPr>
          <p:cNvPr id="8" name="Footer Placeholder 4">
            <a:extLst>
              <a:ext uri="{FF2B5EF4-FFF2-40B4-BE49-F238E27FC236}">
                <a16:creationId xmlns:a16="http://schemas.microsoft.com/office/drawing/2014/main" id="{558942EC-118C-4079-01B3-7D20B9B17D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solidFill>
              </a:defRPr>
            </a:lvl1pPr>
          </a:lstStyle>
          <a:p>
            <a:endParaRPr lang="en-NO"/>
          </a:p>
        </p:txBody>
      </p:sp>
      <p:sp>
        <p:nvSpPr>
          <p:cNvPr id="9" name="Slide Number Placeholder 5">
            <a:extLst>
              <a:ext uri="{FF2B5EF4-FFF2-40B4-BE49-F238E27FC236}">
                <a16:creationId xmlns:a16="http://schemas.microsoft.com/office/drawing/2014/main" id="{FAA25B33-CA70-ED07-E08F-01BABCA994AB}"/>
              </a:ext>
            </a:extLst>
          </p:cNvPr>
          <p:cNvSpPr>
            <a:spLocks noGrp="1"/>
          </p:cNvSpPr>
          <p:nvPr>
            <p:ph type="sldNum" sz="quarter" idx="4"/>
          </p:nvPr>
        </p:nvSpPr>
        <p:spPr>
          <a:xfrm>
            <a:off x="8610600" y="6356350"/>
            <a:ext cx="1638504" cy="365125"/>
          </a:xfrm>
          <a:prstGeom prst="rect">
            <a:avLst/>
          </a:prstGeom>
        </p:spPr>
        <p:txBody>
          <a:bodyPr vert="horz" lIns="91440" tIns="45720" rIns="91440" bIns="45720" rtlCol="0" anchor="ctr"/>
          <a:lstStyle>
            <a:lvl1pPr algn="r">
              <a:defRPr sz="1200" b="1">
                <a:solidFill>
                  <a:schemeClr val="tx1"/>
                </a:solidFill>
              </a:defRPr>
            </a:lvl1pPr>
          </a:lstStyle>
          <a:p>
            <a:fld id="{07768A16-2E60-AB45-869B-CB031C0AE232}" type="slidenum">
              <a:rPr lang="en-NO" smtClean="0"/>
              <a:pPr/>
              <a:t>‹#›</a:t>
            </a:fld>
            <a:endParaRPr lang="en-NO"/>
          </a:p>
        </p:txBody>
      </p:sp>
      <p:sp>
        <p:nvSpPr>
          <p:cNvPr id="15" name="Title 1">
            <a:extLst>
              <a:ext uri="{FF2B5EF4-FFF2-40B4-BE49-F238E27FC236}">
                <a16:creationId xmlns:a16="http://schemas.microsoft.com/office/drawing/2014/main" id="{9BD0E9E4-41C0-D5A0-6FFE-255E7ABC80F7}"/>
              </a:ext>
            </a:extLst>
          </p:cNvPr>
          <p:cNvSpPr>
            <a:spLocks noGrp="1"/>
          </p:cNvSpPr>
          <p:nvPr>
            <p:ph type="title"/>
          </p:nvPr>
        </p:nvSpPr>
        <p:spPr>
          <a:xfrm>
            <a:off x="831850" y="1896533"/>
            <a:ext cx="5353797" cy="2556405"/>
          </a:xfrm>
        </p:spPr>
        <p:txBody>
          <a:bodyPr anchor="b">
            <a:normAutofit/>
          </a:bodyPr>
          <a:lstStyle>
            <a:lvl1pPr>
              <a:defRPr sz="4000"/>
            </a:lvl1pPr>
          </a:lstStyle>
          <a:p>
            <a:r>
              <a:rPr lang="en-US"/>
              <a:t>Click to edit Master title style</a:t>
            </a:r>
            <a:endParaRPr lang="en-NO"/>
          </a:p>
        </p:txBody>
      </p:sp>
      <p:sp>
        <p:nvSpPr>
          <p:cNvPr id="16" name="Text Placeholder 2">
            <a:extLst>
              <a:ext uri="{FF2B5EF4-FFF2-40B4-BE49-F238E27FC236}">
                <a16:creationId xmlns:a16="http://schemas.microsoft.com/office/drawing/2014/main" id="{03ACACFB-1038-B5EA-32C1-FBDA8EDCB06D}"/>
              </a:ext>
            </a:extLst>
          </p:cNvPr>
          <p:cNvSpPr>
            <a:spLocks noGrp="1"/>
          </p:cNvSpPr>
          <p:nvPr>
            <p:ph type="body" idx="1"/>
          </p:nvPr>
        </p:nvSpPr>
        <p:spPr>
          <a:xfrm>
            <a:off x="831850" y="4589463"/>
            <a:ext cx="5353797" cy="15001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2" name="Picture 1" descr="Logo: Helsepersonellkommisjonen">
            <a:extLst>
              <a:ext uri="{FF2B5EF4-FFF2-40B4-BE49-F238E27FC236}">
                <a16:creationId xmlns:a16="http://schemas.microsoft.com/office/drawing/2014/main" id="{1DE75D53-2E92-5534-DD73-10F775FAA468}"/>
              </a:ext>
            </a:extLst>
          </p:cNvPr>
          <p:cNvPicPr>
            <a:picLocks noChangeAspect="1"/>
          </p:cNvPicPr>
          <p:nvPr userDrawn="1"/>
        </p:nvPicPr>
        <p:blipFill>
          <a:blip r:embed="rId3"/>
          <a:stretch>
            <a:fillRect/>
          </a:stretch>
        </p:blipFill>
        <p:spPr>
          <a:xfrm>
            <a:off x="0" y="16470"/>
            <a:ext cx="2256214" cy="739144"/>
          </a:xfrm>
          <a:prstGeom prst="rect">
            <a:avLst/>
          </a:prstGeom>
        </p:spPr>
      </p:pic>
    </p:spTree>
    <p:extLst>
      <p:ext uri="{BB962C8B-B14F-4D97-AF65-F5344CB8AC3E}">
        <p14:creationId xmlns:p14="http://schemas.microsoft.com/office/powerpoint/2010/main" val="1525667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6308D3BD-3E74-DA88-0791-0CA00B77B4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chemeClr val="tx1"/>
                </a:solidFill>
              </a:defRPr>
            </a:lvl1pPr>
          </a:lstStyle>
          <a:p>
            <a:fld id="{7F516F9B-EA48-3F4F-BE2F-EEBD82073A52}" type="datetime1">
              <a:rPr lang="nb-NO" smtClean="0"/>
              <a:t>20.04.2023</a:t>
            </a:fld>
            <a:endParaRPr lang="en-NO"/>
          </a:p>
        </p:txBody>
      </p:sp>
      <p:sp>
        <p:nvSpPr>
          <p:cNvPr id="8" name="Footer Placeholder 4">
            <a:extLst>
              <a:ext uri="{FF2B5EF4-FFF2-40B4-BE49-F238E27FC236}">
                <a16:creationId xmlns:a16="http://schemas.microsoft.com/office/drawing/2014/main" id="{558942EC-118C-4079-01B3-7D20B9B17D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solidFill>
              </a:defRPr>
            </a:lvl1pPr>
          </a:lstStyle>
          <a:p>
            <a:endParaRPr lang="en-NO"/>
          </a:p>
        </p:txBody>
      </p:sp>
      <p:sp>
        <p:nvSpPr>
          <p:cNvPr id="9" name="Slide Number Placeholder 5">
            <a:extLst>
              <a:ext uri="{FF2B5EF4-FFF2-40B4-BE49-F238E27FC236}">
                <a16:creationId xmlns:a16="http://schemas.microsoft.com/office/drawing/2014/main" id="{FAA25B33-CA70-ED07-E08F-01BABCA994AB}"/>
              </a:ext>
            </a:extLst>
          </p:cNvPr>
          <p:cNvSpPr>
            <a:spLocks noGrp="1"/>
          </p:cNvSpPr>
          <p:nvPr>
            <p:ph type="sldNum" sz="quarter" idx="4"/>
          </p:nvPr>
        </p:nvSpPr>
        <p:spPr>
          <a:xfrm>
            <a:off x="8610600" y="6356350"/>
            <a:ext cx="1638504" cy="365125"/>
          </a:xfrm>
          <a:prstGeom prst="rect">
            <a:avLst/>
          </a:prstGeom>
        </p:spPr>
        <p:txBody>
          <a:bodyPr vert="horz" lIns="91440" tIns="45720" rIns="91440" bIns="45720" rtlCol="0" anchor="ctr"/>
          <a:lstStyle>
            <a:lvl1pPr algn="r">
              <a:defRPr sz="1200" b="1">
                <a:solidFill>
                  <a:schemeClr val="tx1"/>
                </a:solidFill>
              </a:defRPr>
            </a:lvl1pPr>
          </a:lstStyle>
          <a:p>
            <a:fld id="{07768A16-2E60-AB45-869B-CB031C0AE232}" type="slidenum">
              <a:rPr lang="en-NO" smtClean="0"/>
              <a:pPr/>
              <a:t>‹#›</a:t>
            </a:fld>
            <a:endParaRPr lang="en-NO"/>
          </a:p>
        </p:txBody>
      </p:sp>
      <p:sp>
        <p:nvSpPr>
          <p:cNvPr id="15" name="Title 1">
            <a:extLst>
              <a:ext uri="{FF2B5EF4-FFF2-40B4-BE49-F238E27FC236}">
                <a16:creationId xmlns:a16="http://schemas.microsoft.com/office/drawing/2014/main" id="{9BD0E9E4-41C0-D5A0-6FFE-255E7ABC80F7}"/>
              </a:ext>
            </a:extLst>
          </p:cNvPr>
          <p:cNvSpPr>
            <a:spLocks noGrp="1"/>
          </p:cNvSpPr>
          <p:nvPr>
            <p:ph type="title"/>
          </p:nvPr>
        </p:nvSpPr>
        <p:spPr>
          <a:xfrm>
            <a:off x="831850" y="1896533"/>
            <a:ext cx="5353797" cy="2556405"/>
          </a:xfrm>
        </p:spPr>
        <p:txBody>
          <a:bodyPr anchor="b">
            <a:normAutofit/>
          </a:bodyPr>
          <a:lstStyle>
            <a:lvl1pPr>
              <a:defRPr sz="4000"/>
            </a:lvl1pPr>
          </a:lstStyle>
          <a:p>
            <a:r>
              <a:rPr lang="en-US"/>
              <a:t>Click to edit Master title style</a:t>
            </a:r>
            <a:endParaRPr lang="en-NO"/>
          </a:p>
        </p:txBody>
      </p:sp>
      <p:sp>
        <p:nvSpPr>
          <p:cNvPr id="16" name="Text Placeholder 2">
            <a:extLst>
              <a:ext uri="{FF2B5EF4-FFF2-40B4-BE49-F238E27FC236}">
                <a16:creationId xmlns:a16="http://schemas.microsoft.com/office/drawing/2014/main" id="{03ACACFB-1038-B5EA-32C1-FBDA8EDCB06D}"/>
              </a:ext>
            </a:extLst>
          </p:cNvPr>
          <p:cNvSpPr>
            <a:spLocks noGrp="1"/>
          </p:cNvSpPr>
          <p:nvPr>
            <p:ph type="body" idx="1"/>
          </p:nvPr>
        </p:nvSpPr>
        <p:spPr>
          <a:xfrm>
            <a:off x="831850" y="4589463"/>
            <a:ext cx="5353797" cy="15001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2" name="Picture 1" descr="Logo: Helsepersonellkommisjonen">
            <a:extLst>
              <a:ext uri="{FF2B5EF4-FFF2-40B4-BE49-F238E27FC236}">
                <a16:creationId xmlns:a16="http://schemas.microsoft.com/office/drawing/2014/main" id="{1DE75D53-2E92-5534-DD73-10F775FAA468}"/>
              </a:ext>
            </a:extLst>
          </p:cNvPr>
          <p:cNvPicPr>
            <a:picLocks noChangeAspect="1"/>
          </p:cNvPicPr>
          <p:nvPr userDrawn="1"/>
        </p:nvPicPr>
        <p:blipFill>
          <a:blip r:embed="rId2"/>
          <a:stretch>
            <a:fillRect/>
          </a:stretch>
        </p:blipFill>
        <p:spPr>
          <a:xfrm>
            <a:off x="0" y="16470"/>
            <a:ext cx="2256214" cy="739144"/>
          </a:xfrm>
          <a:prstGeom prst="rect">
            <a:avLst/>
          </a:prstGeom>
        </p:spPr>
      </p:pic>
      <p:pic>
        <p:nvPicPr>
          <p:cNvPr id="5" name="Picture 4" descr="Diagram, engineering drawing&#10;&#10;Description automatically generated">
            <a:extLst>
              <a:ext uri="{FF2B5EF4-FFF2-40B4-BE49-F238E27FC236}">
                <a16:creationId xmlns:a16="http://schemas.microsoft.com/office/drawing/2014/main" id="{32DA87C0-CB06-36AA-1F37-4BC883698728}"/>
              </a:ext>
            </a:extLst>
          </p:cNvPr>
          <p:cNvPicPr>
            <a:picLocks noChangeAspect="1"/>
          </p:cNvPicPr>
          <p:nvPr userDrawn="1"/>
        </p:nvPicPr>
        <p:blipFill>
          <a:blip r:embed="rId3"/>
          <a:stretch>
            <a:fillRect/>
          </a:stretch>
        </p:blipFill>
        <p:spPr>
          <a:xfrm>
            <a:off x="6705600" y="650186"/>
            <a:ext cx="5029199" cy="5557628"/>
          </a:xfrm>
          <a:prstGeom prst="rect">
            <a:avLst/>
          </a:prstGeom>
        </p:spPr>
      </p:pic>
    </p:spTree>
    <p:extLst>
      <p:ext uri="{BB962C8B-B14F-4D97-AF65-F5344CB8AC3E}">
        <p14:creationId xmlns:p14="http://schemas.microsoft.com/office/powerpoint/2010/main" val="573943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DA38-1B61-98CC-026D-8AE4F6BA06DB}"/>
              </a:ext>
            </a:extLst>
          </p:cNvPr>
          <p:cNvSpPr>
            <a:spLocks noGrp="1"/>
          </p:cNvSpPr>
          <p:nvPr>
            <p:ph type="title"/>
          </p:nvPr>
        </p:nvSpPr>
        <p:spPr>
          <a:xfrm>
            <a:off x="838200" y="537882"/>
            <a:ext cx="10515600" cy="1152806"/>
          </a:xfrm>
        </p:spPr>
        <p:txBody>
          <a:bodyPr anchor="t"/>
          <a:lstStyle/>
          <a:p>
            <a:r>
              <a:rPr lang="en-US"/>
              <a:t>Click to edit Master title style</a:t>
            </a:r>
            <a:endParaRPr lang="en-NO"/>
          </a:p>
        </p:txBody>
      </p:sp>
      <p:sp>
        <p:nvSpPr>
          <p:cNvPr id="3" name="Content Placeholder 2">
            <a:extLst>
              <a:ext uri="{FF2B5EF4-FFF2-40B4-BE49-F238E27FC236}">
                <a16:creationId xmlns:a16="http://schemas.microsoft.com/office/drawing/2014/main" id="{E7C20D0A-87C8-FB71-AB61-7EAB8A97A0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Date Placeholder 3">
            <a:extLst>
              <a:ext uri="{FF2B5EF4-FFF2-40B4-BE49-F238E27FC236}">
                <a16:creationId xmlns:a16="http://schemas.microsoft.com/office/drawing/2014/main" id="{CAAB4DB1-404F-E452-5627-1A1682EC3AAD}"/>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b="1">
                <a:solidFill>
                  <a:srgbClr val="2B3378"/>
                </a:solidFill>
              </a:defRPr>
            </a:lvl1pPr>
          </a:lstStyle>
          <a:p>
            <a:fld id="{5FA7E387-32ED-3A4A-BFD6-8FE3786580AC}" type="datetime1">
              <a:rPr lang="nb-NO" smtClean="0"/>
              <a:t>20.04.2023</a:t>
            </a:fld>
            <a:endParaRPr lang="en-NO"/>
          </a:p>
        </p:txBody>
      </p:sp>
      <p:sp>
        <p:nvSpPr>
          <p:cNvPr id="6" name="Footer Placeholder 4">
            <a:extLst>
              <a:ext uri="{FF2B5EF4-FFF2-40B4-BE49-F238E27FC236}">
                <a16:creationId xmlns:a16="http://schemas.microsoft.com/office/drawing/2014/main" id="{6F1B1A21-6FD7-E189-2523-86CDDB0AE4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rgbClr val="2B3378"/>
                </a:solidFill>
              </a:defRPr>
            </a:lvl1pPr>
          </a:lstStyle>
          <a:p>
            <a:endParaRPr lang="en-NO"/>
          </a:p>
        </p:txBody>
      </p:sp>
      <p:sp>
        <p:nvSpPr>
          <p:cNvPr id="10" name="Slide Number Placeholder 5">
            <a:extLst>
              <a:ext uri="{FF2B5EF4-FFF2-40B4-BE49-F238E27FC236}">
                <a16:creationId xmlns:a16="http://schemas.microsoft.com/office/drawing/2014/main" id="{804A83E4-4C1C-EAC1-3676-C3D7AF9783BE}"/>
              </a:ext>
            </a:extLst>
          </p:cNvPr>
          <p:cNvSpPr>
            <a:spLocks noGrp="1"/>
          </p:cNvSpPr>
          <p:nvPr>
            <p:ph type="sldNum" sz="quarter" idx="4"/>
          </p:nvPr>
        </p:nvSpPr>
        <p:spPr>
          <a:xfrm>
            <a:off x="8610600" y="6356350"/>
            <a:ext cx="764406" cy="365125"/>
          </a:xfrm>
          <a:prstGeom prst="rect">
            <a:avLst/>
          </a:prstGeom>
        </p:spPr>
        <p:txBody>
          <a:bodyPr vert="horz" lIns="91440" tIns="45720" rIns="91440" bIns="45720" rtlCol="0" anchor="ctr"/>
          <a:lstStyle>
            <a:lvl1pPr algn="r">
              <a:defRPr sz="1200" b="1">
                <a:solidFill>
                  <a:srgbClr val="2B3378"/>
                </a:solidFill>
              </a:defRPr>
            </a:lvl1pPr>
          </a:lstStyle>
          <a:p>
            <a:fld id="{07768A16-2E60-AB45-869B-CB031C0AE232}" type="slidenum">
              <a:rPr lang="en-NO" smtClean="0"/>
              <a:pPr/>
              <a:t>‹#›</a:t>
            </a:fld>
            <a:endParaRPr lang="en-NO"/>
          </a:p>
        </p:txBody>
      </p:sp>
    </p:spTree>
    <p:extLst>
      <p:ext uri="{BB962C8B-B14F-4D97-AF65-F5344CB8AC3E}">
        <p14:creationId xmlns:p14="http://schemas.microsoft.com/office/powerpoint/2010/main" val="1178008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9C15E-841C-7171-4518-11530CFB1036}"/>
              </a:ext>
            </a:extLst>
          </p:cNvPr>
          <p:cNvSpPr>
            <a:spLocks noGrp="1"/>
          </p:cNvSpPr>
          <p:nvPr>
            <p:ph type="title"/>
          </p:nvPr>
        </p:nvSpPr>
        <p:spPr/>
        <p:txBody>
          <a:bodyPr/>
          <a:lstStyle/>
          <a:p>
            <a:r>
              <a:rPr lang="en-US"/>
              <a:t>Click to edit Master title style</a:t>
            </a:r>
            <a:endParaRPr lang="en-NO"/>
          </a:p>
        </p:txBody>
      </p:sp>
      <p:sp>
        <p:nvSpPr>
          <p:cNvPr id="3" name="Content Placeholder 2">
            <a:extLst>
              <a:ext uri="{FF2B5EF4-FFF2-40B4-BE49-F238E27FC236}">
                <a16:creationId xmlns:a16="http://schemas.microsoft.com/office/drawing/2014/main" id="{3C805594-D534-F64A-2F48-CAF747B6EB71}"/>
              </a:ext>
            </a:extLst>
          </p:cNvPr>
          <p:cNvSpPr>
            <a:spLocks noGrp="1"/>
          </p:cNvSpPr>
          <p:nvPr>
            <p:ph sz="half" idx="1"/>
          </p:nvPr>
        </p:nvSpPr>
        <p:spPr>
          <a:xfrm>
            <a:off x="838200" y="1825625"/>
            <a:ext cx="5181600" cy="4223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Content Placeholder 3">
            <a:extLst>
              <a:ext uri="{FF2B5EF4-FFF2-40B4-BE49-F238E27FC236}">
                <a16:creationId xmlns:a16="http://schemas.microsoft.com/office/drawing/2014/main" id="{849E716D-99E0-36B1-89AA-D94E0D2C9BD7}"/>
              </a:ext>
            </a:extLst>
          </p:cNvPr>
          <p:cNvSpPr>
            <a:spLocks noGrp="1"/>
          </p:cNvSpPr>
          <p:nvPr>
            <p:ph sz="half" idx="2"/>
          </p:nvPr>
        </p:nvSpPr>
        <p:spPr>
          <a:xfrm>
            <a:off x="6172200" y="1825625"/>
            <a:ext cx="5181600" cy="4223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Date Placeholder 3">
            <a:extLst>
              <a:ext uri="{FF2B5EF4-FFF2-40B4-BE49-F238E27FC236}">
                <a16:creationId xmlns:a16="http://schemas.microsoft.com/office/drawing/2014/main" id="{DB6A1256-7F0E-D61B-58B0-0D8169233F95}"/>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b="1">
                <a:solidFill>
                  <a:srgbClr val="2B3378"/>
                </a:solidFill>
              </a:defRPr>
            </a:lvl1pPr>
          </a:lstStyle>
          <a:p>
            <a:fld id="{8694674B-A12A-9F4F-B4E7-4919BA6ADC80}" type="datetime1">
              <a:rPr lang="nb-NO" smtClean="0"/>
              <a:t>20.04.2023</a:t>
            </a:fld>
            <a:endParaRPr lang="en-NO"/>
          </a:p>
        </p:txBody>
      </p:sp>
      <p:sp>
        <p:nvSpPr>
          <p:cNvPr id="6" name="Footer Placeholder 4">
            <a:extLst>
              <a:ext uri="{FF2B5EF4-FFF2-40B4-BE49-F238E27FC236}">
                <a16:creationId xmlns:a16="http://schemas.microsoft.com/office/drawing/2014/main" id="{4C41C70C-FF89-B02B-59A3-68DAED46DD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rgbClr val="2B3378"/>
                </a:solidFill>
              </a:defRPr>
            </a:lvl1pPr>
          </a:lstStyle>
          <a:p>
            <a:endParaRPr lang="en-NO"/>
          </a:p>
        </p:txBody>
      </p:sp>
      <p:sp>
        <p:nvSpPr>
          <p:cNvPr id="7" name="Slide Number Placeholder 5">
            <a:extLst>
              <a:ext uri="{FF2B5EF4-FFF2-40B4-BE49-F238E27FC236}">
                <a16:creationId xmlns:a16="http://schemas.microsoft.com/office/drawing/2014/main" id="{DE7A4912-32F7-265F-C929-98F5D0319D43}"/>
              </a:ext>
            </a:extLst>
          </p:cNvPr>
          <p:cNvSpPr>
            <a:spLocks noGrp="1"/>
          </p:cNvSpPr>
          <p:nvPr>
            <p:ph type="sldNum" sz="quarter" idx="4"/>
          </p:nvPr>
        </p:nvSpPr>
        <p:spPr>
          <a:xfrm>
            <a:off x="8610600" y="6356350"/>
            <a:ext cx="764406" cy="365125"/>
          </a:xfrm>
          <a:prstGeom prst="rect">
            <a:avLst/>
          </a:prstGeom>
        </p:spPr>
        <p:txBody>
          <a:bodyPr vert="horz" lIns="91440" tIns="45720" rIns="91440" bIns="45720" rtlCol="0" anchor="ctr"/>
          <a:lstStyle>
            <a:lvl1pPr algn="r">
              <a:defRPr sz="1200" b="1">
                <a:solidFill>
                  <a:srgbClr val="2B3378"/>
                </a:solidFill>
              </a:defRPr>
            </a:lvl1pPr>
          </a:lstStyle>
          <a:p>
            <a:fld id="{07768A16-2E60-AB45-869B-CB031C0AE232}" type="slidenum">
              <a:rPr lang="en-NO" smtClean="0"/>
              <a:pPr/>
              <a:t>‹#›</a:t>
            </a:fld>
            <a:endParaRPr lang="en-NO"/>
          </a:p>
        </p:txBody>
      </p:sp>
    </p:spTree>
    <p:extLst>
      <p:ext uri="{BB962C8B-B14F-4D97-AF65-F5344CB8AC3E}">
        <p14:creationId xmlns:p14="http://schemas.microsoft.com/office/powerpoint/2010/main" val="92807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67BEC-78FF-B79A-5882-5BFF73507B2B}"/>
              </a:ext>
            </a:extLst>
          </p:cNvPr>
          <p:cNvSpPr>
            <a:spLocks noGrp="1"/>
          </p:cNvSpPr>
          <p:nvPr>
            <p:ph type="title"/>
          </p:nvPr>
        </p:nvSpPr>
        <p:spPr>
          <a:xfrm>
            <a:off x="839788" y="365125"/>
            <a:ext cx="10515600" cy="1325563"/>
          </a:xfrm>
        </p:spPr>
        <p:txBody>
          <a:bodyPr/>
          <a:lstStyle/>
          <a:p>
            <a:r>
              <a:rPr lang="en-US"/>
              <a:t>Click to edit Master title style</a:t>
            </a:r>
            <a:endParaRPr lang="en-NO"/>
          </a:p>
        </p:txBody>
      </p:sp>
      <p:sp>
        <p:nvSpPr>
          <p:cNvPr id="3" name="Text Placeholder 2">
            <a:extLst>
              <a:ext uri="{FF2B5EF4-FFF2-40B4-BE49-F238E27FC236}">
                <a16:creationId xmlns:a16="http://schemas.microsoft.com/office/drawing/2014/main" id="{C4CAC91A-B278-5DD4-8190-482D1CF51F49}"/>
              </a:ext>
            </a:extLst>
          </p:cNvPr>
          <p:cNvSpPr>
            <a:spLocks noGrp="1"/>
          </p:cNvSpPr>
          <p:nvPr>
            <p:ph type="body" idx="1"/>
          </p:nvPr>
        </p:nvSpPr>
        <p:spPr>
          <a:xfrm>
            <a:off x="839788" y="1745673"/>
            <a:ext cx="5157787" cy="75940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926219-F540-C837-4672-E261C4E0EBD2}"/>
              </a:ext>
            </a:extLst>
          </p:cNvPr>
          <p:cNvSpPr>
            <a:spLocks noGrp="1"/>
          </p:cNvSpPr>
          <p:nvPr>
            <p:ph sz="half" idx="2"/>
          </p:nvPr>
        </p:nvSpPr>
        <p:spPr>
          <a:xfrm>
            <a:off x="839788" y="2560060"/>
            <a:ext cx="5157787" cy="3552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Text Placeholder 4">
            <a:extLst>
              <a:ext uri="{FF2B5EF4-FFF2-40B4-BE49-F238E27FC236}">
                <a16:creationId xmlns:a16="http://schemas.microsoft.com/office/drawing/2014/main" id="{7F6F0734-8BF1-FC22-5473-E91EA940F6C6}"/>
              </a:ext>
            </a:extLst>
          </p:cNvPr>
          <p:cNvSpPr>
            <a:spLocks noGrp="1"/>
          </p:cNvSpPr>
          <p:nvPr>
            <p:ph type="body" sz="quarter" idx="3"/>
          </p:nvPr>
        </p:nvSpPr>
        <p:spPr>
          <a:xfrm>
            <a:off x="6172200" y="1745673"/>
            <a:ext cx="5183188" cy="75940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23655F-FF73-A272-ABD2-A5147C5AE92A}"/>
              </a:ext>
            </a:extLst>
          </p:cNvPr>
          <p:cNvSpPr>
            <a:spLocks noGrp="1"/>
          </p:cNvSpPr>
          <p:nvPr>
            <p:ph sz="quarter" idx="4"/>
          </p:nvPr>
        </p:nvSpPr>
        <p:spPr>
          <a:xfrm>
            <a:off x="6172200" y="2560060"/>
            <a:ext cx="5183188" cy="3552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7" name="Date Placeholder 3">
            <a:extLst>
              <a:ext uri="{FF2B5EF4-FFF2-40B4-BE49-F238E27FC236}">
                <a16:creationId xmlns:a16="http://schemas.microsoft.com/office/drawing/2014/main" id="{9C71D797-616A-54A1-7ACA-9CBF8D1FFAD5}"/>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b="1">
                <a:solidFill>
                  <a:srgbClr val="2B3378"/>
                </a:solidFill>
              </a:defRPr>
            </a:lvl1pPr>
          </a:lstStyle>
          <a:p>
            <a:fld id="{C8AB5A83-70CB-B14F-8238-E3C9053BF34B}" type="datetime1">
              <a:rPr lang="nb-NO" smtClean="0"/>
              <a:t>20.04.2023</a:t>
            </a:fld>
            <a:endParaRPr lang="en-NO"/>
          </a:p>
        </p:txBody>
      </p:sp>
      <p:sp>
        <p:nvSpPr>
          <p:cNvPr id="8" name="Footer Placeholder 4">
            <a:extLst>
              <a:ext uri="{FF2B5EF4-FFF2-40B4-BE49-F238E27FC236}">
                <a16:creationId xmlns:a16="http://schemas.microsoft.com/office/drawing/2014/main" id="{4F4853A6-9B7E-A617-C11F-E125FD980F44}"/>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a:defRPr sz="1200" b="1">
                <a:solidFill>
                  <a:srgbClr val="2B3378"/>
                </a:solidFill>
              </a:defRPr>
            </a:lvl1pPr>
          </a:lstStyle>
          <a:p>
            <a:endParaRPr lang="en-NO"/>
          </a:p>
        </p:txBody>
      </p:sp>
      <p:sp>
        <p:nvSpPr>
          <p:cNvPr id="9" name="Slide Number Placeholder 5">
            <a:extLst>
              <a:ext uri="{FF2B5EF4-FFF2-40B4-BE49-F238E27FC236}">
                <a16:creationId xmlns:a16="http://schemas.microsoft.com/office/drawing/2014/main" id="{CD1778F1-F617-DEE7-8166-8493CC68C34C}"/>
              </a:ext>
            </a:extLst>
          </p:cNvPr>
          <p:cNvSpPr>
            <a:spLocks noGrp="1"/>
          </p:cNvSpPr>
          <p:nvPr>
            <p:ph type="sldNum" sz="quarter" idx="12"/>
          </p:nvPr>
        </p:nvSpPr>
        <p:spPr>
          <a:xfrm>
            <a:off x="8610600" y="6356350"/>
            <a:ext cx="764406" cy="365125"/>
          </a:xfrm>
          <a:prstGeom prst="rect">
            <a:avLst/>
          </a:prstGeom>
        </p:spPr>
        <p:txBody>
          <a:bodyPr vert="horz" lIns="91440" tIns="45720" rIns="91440" bIns="45720" rtlCol="0" anchor="ctr"/>
          <a:lstStyle>
            <a:lvl1pPr algn="r">
              <a:defRPr sz="1200" b="1">
                <a:solidFill>
                  <a:srgbClr val="2B3378"/>
                </a:solidFill>
              </a:defRPr>
            </a:lvl1pPr>
          </a:lstStyle>
          <a:p>
            <a:fld id="{07768A16-2E60-AB45-869B-CB031C0AE232}" type="slidenum">
              <a:rPr lang="en-NO" smtClean="0"/>
              <a:pPr/>
              <a:t>‹#›</a:t>
            </a:fld>
            <a:endParaRPr lang="en-NO"/>
          </a:p>
        </p:txBody>
      </p:sp>
    </p:spTree>
    <p:extLst>
      <p:ext uri="{BB962C8B-B14F-4D97-AF65-F5344CB8AC3E}">
        <p14:creationId xmlns:p14="http://schemas.microsoft.com/office/powerpoint/2010/main" val="1215398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FEC0C-3F29-6C73-8267-388779BD58EA}"/>
              </a:ext>
            </a:extLst>
          </p:cNvPr>
          <p:cNvSpPr>
            <a:spLocks noGrp="1"/>
          </p:cNvSpPr>
          <p:nvPr>
            <p:ph type="title"/>
          </p:nvPr>
        </p:nvSpPr>
        <p:spPr>
          <a:xfrm>
            <a:off x="838200" y="537882"/>
            <a:ext cx="10517188" cy="1152806"/>
          </a:xfrm>
        </p:spPr>
        <p:txBody>
          <a:bodyPr/>
          <a:lstStyle/>
          <a:p>
            <a:r>
              <a:rPr lang="en-US"/>
              <a:t>Click to edit Master title style</a:t>
            </a:r>
            <a:endParaRPr lang="en-NO"/>
          </a:p>
        </p:txBody>
      </p:sp>
      <p:sp>
        <p:nvSpPr>
          <p:cNvPr id="9" name="Picture Placeholder 2">
            <a:extLst>
              <a:ext uri="{FF2B5EF4-FFF2-40B4-BE49-F238E27FC236}">
                <a16:creationId xmlns:a16="http://schemas.microsoft.com/office/drawing/2014/main" id="{E34FC1F4-20D4-23CA-5CA6-4ADC0E80EE38}"/>
              </a:ext>
            </a:extLst>
          </p:cNvPr>
          <p:cNvSpPr>
            <a:spLocks noGrp="1"/>
          </p:cNvSpPr>
          <p:nvPr>
            <p:ph type="pic" idx="1"/>
          </p:nvPr>
        </p:nvSpPr>
        <p:spPr>
          <a:xfrm>
            <a:off x="838200" y="1794570"/>
            <a:ext cx="10517188" cy="41905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O"/>
          </a:p>
        </p:txBody>
      </p:sp>
      <p:sp>
        <p:nvSpPr>
          <p:cNvPr id="5" name="Date Placeholder 3">
            <a:extLst>
              <a:ext uri="{FF2B5EF4-FFF2-40B4-BE49-F238E27FC236}">
                <a16:creationId xmlns:a16="http://schemas.microsoft.com/office/drawing/2014/main" id="{9B9E796D-83D3-B715-12DE-C1AB342F7B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rgbClr val="2B3378"/>
                </a:solidFill>
              </a:defRPr>
            </a:lvl1pPr>
          </a:lstStyle>
          <a:p>
            <a:fld id="{F0058921-D6B9-A242-80C5-F980104289B9}" type="datetime1">
              <a:rPr lang="nb-NO" smtClean="0"/>
              <a:t>20.04.2023</a:t>
            </a:fld>
            <a:endParaRPr lang="en-NO"/>
          </a:p>
        </p:txBody>
      </p:sp>
      <p:sp>
        <p:nvSpPr>
          <p:cNvPr id="10" name="Footer Placeholder 4">
            <a:extLst>
              <a:ext uri="{FF2B5EF4-FFF2-40B4-BE49-F238E27FC236}">
                <a16:creationId xmlns:a16="http://schemas.microsoft.com/office/drawing/2014/main" id="{DB796604-E42A-A676-66C4-8A57A7F4B6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rgbClr val="2B3378"/>
                </a:solidFill>
              </a:defRPr>
            </a:lvl1pPr>
          </a:lstStyle>
          <a:p>
            <a:endParaRPr lang="en-NO"/>
          </a:p>
        </p:txBody>
      </p:sp>
      <p:sp>
        <p:nvSpPr>
          <p:cNvPr id="12" name="Slide Number Placeholder 5">
            <a:extLst>
              <a:ext uri="{FF2B5EF4-FFF2-40B4-BE49-F238E27FC236}">
                <a16:creationId xmlns:a16="http://schemas.microsoft.com/office/drawing/2014/main" id="{C2F77B1D-377F-1AB7-D913-A84ABDAAB7A9}"/>
              </a:ext>
            </a:extLst>
          </p:cNvPr>
          <p:cNvSpPr>
            <a:spLocks noGrp="1"/>
          </p:cNvSpPr>
          <p:nvPr>
            <p:ph type="sldNum" sz="quarter" idx="4"/>
          </p:nvPr>
        </p:nvSpPr>
        <p:spPr>
          <a:xfrm>
            <a:off x="8610600" y="6356350"/>
            <a:ext cx="764406" cy="365125"/>
          </a:xfrm>
          <a:prstGeom prst="rect">
            <a:avLst/>
          </a:prstGeom>
        </p:spPr>
        <p:txBody>
          <a:bodyPr vert="horz" lIns="91440" tIns="45720" rIns="91440" bIns="45720" rtlCol="0" anchor="ctr"/>
          <a:lstStyle>
            <a:lvl1pPr algn="r">
              <a:defRPr sz="1200" b="1">
                <a:solidFill>
                  <a:srgbClr val="2B3378"/>
                </a:solidFill>
              </a:defRPr>
            </a:lvl1pPr>
          </a:lstStyle>
          <a:p>
            <a:fld id="{07768A16-2E60-AB45-869B-CB031C0AE232}" type="slidenum">
              <a:rPr lang="en-NO" smtClean="0"/>
              <a:pPr/>
              <a:t>‹#›</a:t>
            </a:fld>
            <a:endParaRPr lang="en-NO"/>
          </a:p>
        </p:txBody>
      </p:sp>
    </p:spTree>
    <p:extLst>
      <p:ext uri="{BB962C8B-B14F-4D97-AF65-F5344CB8AC3E}">
        <p14:creationId xmlns:p14="http://schemas.microsoft.com/office/powerpoint/2010/main" val="2735809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250B-5790-22E2-C320-7C7DFF17FE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O"/>
          </a:p>
        </p:txBody>
      </p:sp>
      <p:sp>
        <p:nvSpPr>
          <p:cNvPr id="3" name="Content Placeholder 2">
            <a:extLst>
              <a:ext uri="{FF2B5EF4-FFF2-40B4-BE49-F238E27FC236}">
                <a16:creationId xmlns:a16="http://schemas.microsoft.com/office/drawing/2014/main" id="{552AB254-C015-280E-EB60-3240D662C083}"/>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Text Placeholder 3">
            <a:extLst>
              <a:ext uri="{FF2B5EF4-FFF2-40B4-BE49-F238E27FC236}">
                <a16:creationId xmlns:a16="http://schemas.microsoft.com/office/drawing/2014/main" id="{AD059C1A-776F-1EC9-7FE5-6C1719A440EF}"/>
              </a:ext>
            </a:extLst>
          </p:cNvPr>
          <p:cNvSpPr>
            <a:spLocks noGrp="1"/>
          </p:cNvSpPr>
          <p:nvPr>
            <p:ph type="body" sz="half" idx="2"/>
          </p:nvPr>
        </p:nvSpPr>
        <p:spPr>
          <a:xfrm>
            <a:off x="839788" y="2136860"/>
            <a:ext cx="3932237" cy="37321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36B74AB2-DA4D-76AE-78D2-29F1D193B134}"/>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b="1">
                <a:solidFill>
                  <a:srgbClr val="2B3378"/>
                </a:solidFill>
              </a:defRPr>
            </a:lvl1pPr>
          </a:lstStyle>
          <a:p>
            <a:fld id="{C56D617F-1704-9C47-A9BB-1A4F6B0ADD61}" type="datetime1">
              <a:rPr lang="nb-NO" smtClean="0"/>
              <a:t>20.04.2023</a:t>
            </a:fld>
            <a:endParaRPr lang="en-NO"/>
          </a:p>
        </p:txBody>
      </p:sp>
      <p:sp>
        <p:nvSpPr>
          <p:cNvPr id="6" name="Footer Placeholder 4">
            <a:extLst>
              <a:ext uri="{FF2B5EF4-FFF2-40B4-BE49-F238E27FC236}">
                <a16:creationId xmlns:a16="http://schemas.microsoft.com/office/drawing/2014/main" id="{F971F268-2631-6CFD-5890-43B0C271EC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rgbClr val="2B3378"/>
                </a:solidFill>
              </a:defRPr>
            </a:lvl1pPr>
          </a:lstStyle>
          <a:p>
            <a:endParaRPr lang="en-NO"/>
          </a:p>
        </p:txBody>
      </p:sp>
      <p:sp>
        <p:nvSpPr>
          <p:cNvPr id="7" name="Slide Number Placeholder 5">
            <a:extLst>
              <a:ext uri="{FF2B5EF4-FFF2-40B4-BE49-F238E27FC236}">
                <a16:creationId xmlns:a16="http://schemas.microsoft.com/office/drawing/2014/main" id="{9F46A56C-8DF8-BA3D-F64C-441EA3067C02}"/>
              </a:ext>
            </a:extLst>
          </p:cNvPr>
          <p:cNvSpPr>
            <a:spLocks noGrp="1"/>
          </p:cNvSpPr>
          <p:nvPr>
            <p:ph type="sldNum" sz="quarter" idx="4"/>
          </p:nvPr>
        </p:nvSpPr>
        <p:spPr>
          <a:xfrm>
            <a:off x="8610600" y="6356350"/>
            <a:ext cx="764406" cy="365125"/>
          </a:xfrm>
          <a:prstGeom prst="rect">
            <a:avLst/>
          </a:prstGeom>
        </p:spPr>
        <p:txBody>
          <a:bodyPr vert="horz" lIns="91440" tIns="45720" rIns="91440" bIns="45720" rtlCol="0" anchor="ctr"/>
          <a:lstStyle>
            <a:lvl1pPr algn="r">
              <a:defRPr sz="1200" b="1">
                <a:solidFill>
                  <a:srgbClr val="2B3378"/>
                </a:solidFill>
              </a:defRPr>
            </a:lvl1pPr>
          </a:lstStyle>
          <a:p>
            <a:fld id="{07768A16-2E60-AB45-869B-CB031C0AE232}" type="slidenum">
              <a:rPr lang="en-NO" smtClean="0"/>
              <a:pPr/>
              <a:t>‹#›</a:t>
            </a:fld>
            <a:endParaRPr lang="en-NO"/>
          </a:p>
        </p:txBody>
      </p:sp>
    </p:spTree>
    <p:extLst>
      <p:ext uri="{BB962C8B-B14F-4D97-AF65-F5344CB8AC3E}">
        <p14:creationId xmlns:p14="http://schemas.microsoft.com/office/powerpoint/2010/main" val="3716580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F99F8-332B-3755-BFB2-058D87733F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O"/>
          </a:p>
        </p:txBody>
      </p:sp>
      <p:sp>
        <p:nvSpPr>
          <p:cNvPr id="3" name="Picture Placeholder 2">
            <a:extLst>
              <a:ext uri="{FF2B5EF4-FFF2-40B4-BE49-F238E27FC236}">
                <a16:creationId xmlns:a16="http://schemas.microsoft.com/office/drawing/2014/main" id="{D05AA6AC-B1F9-BA68-A637-0E33319AE0C4}"/>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O"/>
          </a:p>
        </p:txBody>
      </p:sp>
      <p:sp>
        <p:nvSpPr>
          <p:cNvPr id="4" name="Text Placeholder 3">
            <a:extLst>
              <a:ext uri="{FF2B5EF4-FFF2-40B4-BE49-F238E27FC236}">
                <a16:creationId xmlns:a16="http://schemas.microsoft.com/office/drawing/2014/main" id="{9DE8B055-16E4-3CC2-440E-E840B2A3D9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0DE050D-862B-8AF7-893C-469A10DD5425}"/>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1200" b="1">
                <a:solidFill>
                  <a:srgbClr val="2B3378"/>
                </a:solidFill>
              </a:defRPr>
            </a:lvl1pPr>
          </a:lstStyle>
          <a:p>
            <a:fld id="{51ABA40C-655E-1646-B48A-5CB6D2EF3555}" type="datetime1">
              <a:rPr lang="nb-NO" smtClean="0"/>
              <a:t>20.04.2023</a:t>
            </a:fld>
            <a:endParaRPr lang="en-NO"/>
          </a:p>
        </p:txBody>
      </p:sp>
      <p:sp>
        <p:nvSpPr>
          <p:cNvPr id="6" name="Footer Placeholder 4">
            <a:extLst>
              <a:ext uri="{FF2B5EF4-FFF2-40B4-BE49-F238E27FC236}">
                <a16:creationId xmlns:a16="http://schemas.microsoft.com/office/drawing/2014/main" id="{CB42F0AF-4F9B-BAC8-2ADE-B8B5F35CD9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rgbClr val="2B3378"/>
                </a:solidFill>
              </a:defRPr>
            </a:lvl1pPr>
          </a:lstStyle>
          <a:p>
            <a:endParaRPr lang="en-NO"/>
          </a:p>
        </p:txBody>
      </p:sp>
      <p:sp>
        <p:nvSpPr>
          <p:cNvPr id="7" name="Slide Number Placeholder 5">
            <a:extLst>
              <a:ext uri="{FF2B5EF4-FFF2-40B4-BE49-F238E27FC236}">
                <a16:creationId xmlns:a16="http://schemas.microsoft.com/office/drawing/2014/main" id="{7A0A7D96-E090-0271-1D57-C8C76C613983}"/>
              </a:ext>
            </a:extLst>
          </p:cNvPr>
          <p:cNvSpPr>
            <a:spLocks noGrp="1"/>
          </p:cNvSpPr>
          <p:nvPr>
            <p:ph type="sldNum" sz="quarter" idx="4"/>
          </p:nvPr>
        </p:nvSpPr>
        <p:spPr>
          <a:xfrm>
            <a:off x="8610600" y="6356350"/>
            <a:ext cx="764406" cy="365125"/>
          </a:xfrm>
          <a:prstGeom prst="rect">
            <a:avLst/>
          </a:prstGeom>
        </p:spPr>
        <p:txBody>
          <a:bodyPr vert="horz" lIns="91440" tIns="45720" rIns="91440" bIns="45720" rtlCol="0" anchor="ctr"/>
          <a:lstStyle>
            <a:lvl1pPr algn="r">
              <a:defRPr sz="1200" b="1">
                <a:solidFill>
                  <a:srgbClr val="2B3378"/>
                </a:solidFill>
              </a:defRPr>
            </a:lvl1pPr>
          </a:lstStyle>
          <a:p>
            <a:fld id="{07768A16-2E60-AB45-869B-CB031C0AE232}" type="slidenum">
              <a:rPr lang="en-NO" smtClean="0"/>
              <a:pPr/>
              <a:t>‹#›</a:t>
            </a:fld>
            <a:endParaRPr lang="en-NO"/>
          </a:p>
        </p:txBody>
      </p:sp>
    </p:spTree>
    <p:extLst>
      <p:ext uri="{BB962C8B-B14F-4D97-AF65-F5344CB8AC3E}">
        <p14:creationId xmlns:p14="http://schemas.microsoft.com/office/powerpoint/2010/main" val="1626951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D23B15F-6957-06A2-EAE3-FF98293388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rgbClr val="2B3378"/>
                </a:solidFill>
              </a:defRPr>
            </a:lvl1pPr>
          </a:lstStyle>
          <a:p>
            <a:fld id="{F83F2748-58A1-D048-B7DD-0D403F94308F}" type="datetime1">
              <a:rPr lang="nb-NO" smtClean="0"/>
              <a:t>20.04.2023</a:t>
            </a:fld>
            <a:endParaRPr lang="en-NO"/>
          </a:p>
        </p:txBody>
      </p:sp>
      <p:sp>
        <p:nvSpPr>
          <p:cNvPr id="3" name="Footer Placeholder 4">
            <a:extLst>
              <a:ext uri="{FF2B5EF4-FFF2-40B4-BE49-F238E27FC236}">
                <a16:creationId xmlns:a16="http://schemas.microsoft.com/office/drawing/2014/main" id="{E8641261-C3B2-46D4-8985-FBA55B57BB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rgbClr val="2B3378"/>
                </a:solidFill>
              </a:defRPr>
            </a:lvl1pPr>
          </a:lstStyle>
          <a:p>
            <a:endParaRPr lang="en-NO"/>
          </a:p>
        </p:txBody>
      </p:sp>
      <p:sp>
        <p:nvSpPr>
          <p:cNvPr id="4" name="Slide Number Placeholder 5">
            <a:extLst>
              <a:ext uri="{FF2B5EF4-FFF2-40B4-BE49-F238E27FC236}">
                <a16:creationId xmlns:a16="http://schemas.microsoft.com/office/drawing/2014/main" id="{50083CA2-1249-EF5A-9BBF-2ED3F62E6D2E}"/>
              </a:ext>
            </a:extLst>
          </p:cNvPr>
          <p:cNvSpPr>
            <a:spLocks noGrp="1"/>
          </p:cNvSpPr>
          <p:nvPr>
            <p:ph type="sldNum" sz="quarter" idx="4"/>
          </p:nvPr>
        </p:nvSpPr>
        <p:spPr>
          <a:xfrm>
            <a:off x="8610600" y="6356350"/>
            <a:ext cx="764406" cy="365125"/>
          </a:xfrm>
          <a:prstGeom prst="rect">
            <a:avLst/>
          </a:prstGeom>
        </p:spPr>
        <p:txBody>
          <a:bodyPr vert="horz" lIns="91440" tIns="45720" rIns="91440" bIns="45720" rtlCol="0" anchor="ctr"/>
          <a:lstStyle>
            <a:lvl1pPr algn="r">
              <a:defRPr sz="1200" b="1">
                <a:solidFill>
                  <a:srgbClr val="2B3378"/>
                </a:solidFill>
              </a:defRPr>
            </a:lvl1pPr>
          </a:lstStyle>
          <a:p>
            <a:fld id="{07768A16-2E60-AB45-869B-CB031C0AE232}" type="slidenum">
              <a:rPr lang="en-NO" smtClean="0"/>
              <a:pPr/>
              <a:t>‹#›</a:t>
            </a:fld>
            <a:endParaRPr lang="en-NO"/>
          </a:p>
        </p:txBody>
      </p:sp>
    </p:spTree>
    <p:extLst>
      <p:ext uri="{BB962C8B-B14F-4D97-AF65-F5344CB8AC3E}">
        <p14:creationId xmlns:p14="http://schemas.microsoft.com/office/powerpoint/2010/main" val="3599894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C714920-6120-48B1-A222-76CE77245ED9}"/>
              </a:ext>
            </a:extLst>
          </p:cNvPr>
          <p:cNvSpPr>
            <a:spLocks noGrp="1"/>
          </p:cNvSpPr>
          <p:nvPr>
            <p:ph type="dt" sz="half" idx="10"/>
          </p:nvPr>
        </p:nvSpPr>
        <p:spPr/>
        <p:txBody>
          <a:bodyPr/>
          <a:lstStyle/>
          <a:p>
            <a:fld id="{0EE14C1D-590F-8549-AE80-AD2D03063386}" type="datetime1">
              <a:rPr lang="nb-NO" smtClean="0"/>
              <a:t>20.04.2023</a:t>
            </a:fld>
            <a:endParaRPr lang="nb-NO"/>
          </a:p>
        </p:txBody>
      </p:sp>
      <p:sp>
        <p:nvSpPr>
          <p:cNvPr id="3" name="Plassholder for bunntekst 2">
            <a:extLst>
              <a:ext uri="{FF2B5EF4-FFF2-40B4-BE49-F238E27FC236}">
                <a16:creationId xmlns:a16="http://schemas.microsoft.com/office/drawing/2014/main" id="{D6A89A8C-0976-4131-AE94-EE52C856202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2EB284B-B5CF-4E4E-A878-32115EAD1105}"/>
              </a:ext>
            </a:extLst>
          </p:cNvPr>
          <p:cNvSpPr>
            <a:spLocks noGrp="1"/>
          </p:cNvSpPr>
          <p:nvPr>
            <p:ph type="sldNum" sz="quarter" idx="12"/>
          </p:nvPr>
        </p:nvSpPr>
        <p:spPr/>
        <p:txBody>
          <a:bodyPr/>
          <a:lstStyle/>
          <a:p>
            <a:fld id="{D96BD28F-11B9-4E42-A1D3-1E27F43ABD0B}" type="slidenum">
              <a:rPr lang="nb-NO" smtClean="0"/>
              <a:t>‹#›</a:t>
            </a:fld>
            <a:endParaRPr lang="nb-NO"/>
          </a:p>
        </p:txBody>
      </p:sp>
    </p:spTree>
    <p:extLst>
      <p:ext uri="{BB962C8B-B14F-4D97-AF65-F5344CB8AC3E}">
        <p14:creationId xmlns:p14="http://schemas.microsoft.com/office/powerpoint/2010/main" val="3448749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o spalter uten bakgrunn">
    <p:spTree>
      <p:nvGrpSpPr>
        <p:cNvPr id="1" name=""/>
        <p:cNvGrpSpPr/>
        <p:nvPr/>
      </p:nvGrpSpPr>
      <p:grpSpPr>
        <a:xfrm>
          <a:off x="0" y="0"/>
          <a:ext cx="0" cy="0"/>
          <a:chOff x="0" y="0"/>
          <a:chExt cx="0" cy="0"/>
        </a:xfrm>
      </p:grpSpPr>
      <p:grpSp>
        <p:nvGrpSpPr>
          <p:cNvPr id="12" name="Gruppe 11"/>
          <p:cNvGrpSpPr>
            <a:grpSpLocks noChangeAspect="1"/>
          </p:cNvGrpSpPr>
          <p:nvPr userDrawn="1"/>
        </p:nvGrpSpPr>
        <p:grpSpPr>
          <a:xfrm>
            <a:off x="279820" y="6504062"/>
            <a:ext cx="250360" cy="218504"/>
            <a:chOff x="5122863" y="2579688"/>
            <a:chExt cx="1946276" cy="1698625"/>
          </a:xfrm>
          <a:solidFill>
            <a:schemeClr val="bg2"/>
          </a:solidFill>
        </p:grpSpPr>
        <p:sp>
          <p:nvSpPr>
            <p:cNvPr id="13" name="Freeform 5"/>
            <p:cNvSpPr>
              <a:spLocks/>
            </p:cNvSpPr>
            <p:nvPr/>
          </p:nvSpPr>
          <p:spPr bwMode="auto">
            <a:xfrm>
              <a:off x="5122863" y="2579688"/>
              <a:ext cx="554038" cy="747713"/>
            </a:xfrm>
            <a:custGeom>
              <a:avLst/>
              <a:gdLst>
                <a:gd name="T0" fmla="*/ 164 w 349"/>
                <a:gd name="T1" fmla="*/ 0 h 471"/>
                <a:gd name="T2" fmla="*/ 0 w 349"/>
                <a:gd name="T3" fmla="*/ 0 h 471"/>
                <a:gd name="T4" fmla="*/ 271 w 349"/>
                <a:gd name="T5" fmla="*/ 471 h 471"/>
                <a:gd name="T6" fmla="*/ 349 w 349"/>
                <a:gd name="T7" fmla="*/ 328 h 471"/>
                <a:gd name="T8" fmla="*/ 164 w 349"/>
                <a:gd name="T9" fmla="*/ 0 h 471"/>
              </a:gdLst>
              <a:ahLst/>
              <a:cxnLst>
                <a:cxn ang="0">
                  <a:pos x="T0" y="T1"/>
                </a:cxn>
                <a:cxn ang="0">
                  <a:pos x="T2" y="T3"/>
                </a:cxn>
                <a:cxn ang="0">
                  <a:pos x="T4" y="T5"/>
                </a:cxn>
                <a:cxn ang="0">
                  <a:pos x="T6" y="T7"/>
                </a:cxn>
                <a:cxn ang="0">
                  <a:pos x="T8" y="T9"/>
                </a:cxn>
              </a:cxnLst>
              <a:rect l="0" t="0" r="r" b="b"/>
              <a:pathLst>
                <a:path w="349" h="471">
                  <a:moveTo>
                    <a:pt x="164" y="0"/>
                  </a:moveTo>
                  <a:lnTo>
                    <a:pt x="0" y="0"/>
                  </a:lnTo>
                  <a:lnTo>
                    <a:pt x="271" y="471"/>
                  </a:lnTo>
                  <a:lnTo>
                    <a:pt x="349" y="328"/>
                  </a:lnTo>
                  <a:lnTo>
                    <a:pt x="16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6"/>
            <p:cNvSpPr>
              <a:spLocks/>
            </p:cNvSpPr>
            <p:nvPr/>
          </p:nvSpPr>
          <p:spPr bwMode="auto">
            <a:xfrm>
              <a:off x="5756276" y="2579688"/>
              <a:ext cx="1312863" cy="1698625"/>
            </a:xfrm>
            <a:custGeom>
              <a:avLst/>
              <a:gdLst>
                <a:gd name="T0" fmla="*/ 406 w 827"/>
                <a:gd name="T1" fmla="*/ 0 h 1070"/>
                <a:gd name="T2" fmla="*/ 86 w 827"/>
                <a:gd name="T3" fmla="*/ 564 h 1070"/>
                <a:gd name="T4" fmla="*/ 0 w 827"/>
                <a:gd name="T5" fmla="*/ 699 h 1070"/>
                <a:gd name="T6" fmla="*/ 214 w 827"/>
                <a:gd name="T7" fmla="*/ 1070 h 1070"/>
                <a:gd name="T8" fmla="*/ 827 w 827"/>
                <a:gd name="T9" fmla="*/ 0 h 1070"/>
                <a:gd name="T10" fmla="*/ 406 w 827"/>
                <a:gd name="T11" fmla="*/ 0 h 1070"/>
              </a:gdLst>
              <a:ahLst/>
              <a:cxnLst>
                <a:cxn ang="0">
                  <a:pos x="T0" y="T1"/>
                </a:cxn>
                <a:cxn ang="0">
                  <a:pos x="T2" y="T3"/>
                </a:cxn>
                <a:cxn ang="0">
                  <a:pos x="T4" y="T5"/>
                </a:cxn>
                <a:cxn ang="0">
                  <a:pos x="T6" y="T7"/>
                </a:cxn>
                <a:cxn ang="0">
                  <a:pos x="T8" y="T9"/>
                </a:cxn>
                <a:cxn ang="0">
                  <a:pos x="T10" y="T11"/>
                </a:cxn>
              </a:cxnLst>
              <a:rect l="0" t="0" r="r" b="b"/>
              <a:pathLst>
                <a:path w="827" h="1070">
                  <a:moveTo>
                    <a:pt x="406" y="0"/>
                  </a:moveTo>
                  <a:lnTo>
                    <a:pt x="86" y="564"/>
                  </a:lnTo>
                  <a:lnTo>
                    <a:pt x="0" y="699"/>
                  </a:lnTo>
                  <a:lnTo>
                    <a:pt x="214" y="1070"/>
                  </a:lnTo>
                  <a:lnTo>
                    <a:pt x="827" y="0"/>
                  </a:lnTo>
                  <a:lnTo>
                    <a:pt x="40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20" name="Plassholder for bunntekst 19"/>
          <p:cNvSpPr>
            <a:spLocks noGrp="1"/>
          </p:cNvSpPr>
          <p:nvPr>
            <p:ph type="ftr" sz="quarter" idx="10"/>
          </p:nvPr>
        </p:nvSpPr>
        <p:spPr/>
        <p:txBody>
          <a:bodyPr/>
          <a:lstStyle/>
          <a:p>
            <a:endParaRPr lang="nb-NO"/>
          </a:p>
        </p:txBody>
      </p:sp>
      <p:sp>
        <p:nvSpPr>
          <p:cNvPr id="21" name="Plassholder for lysbildenummer 20"/>
          <p:cNvSpPr>
            <a:spLocks noGrp="1"/>
          </p:cNvSpPr>
          <p:nvPr>
            <p:ph type="sldNum" sz="quarter" idx="11"/>
          </p:nvPr>
        </p:nvSpPr>
        <p:spPr/>
        <p:txBody>
          <a:bodyPr/>
          <a:lstStyle/>
          <a:p>
            <a:fld id="{D0BEE4E4-E047-6A49-BCB9-4D06E7BA237B}" type="slidenum">
              <a:rPr lang="nb-NO" smtClean="0"/>
              <a:pPr/>
              <a:t>‹#›</a:t>
            </a:fld>
            <a:endParaRPr lang="nb-NO"/>
          </a:p>
        </p:txBody>
      </p:sp>
      <p:sp>
        <p:nvSpPr>
          <p:cNvPr id="2" name="Tittel 1"/>
          <p:cNvSpPr>
            <a:spLocks noGrp="1"/>
          </p:cNvSpPr>
          <p:nvPr>
            <p:ph type="title"/>
          </p:nvPr>
        </p:nvSpPr>
        <p:spPr>
          <a:xfrm>
            <a:off x="809976" y="-2081"/>
            <a:ext cx="10926000" cy="1350000"/>
          </a:xfrm>
        </p:spPr>
        <p:txBody>
          <a:bodyPr/>
          <a:lstStyle>
            <a:lvl1pPr algn="l">
              <a:defRPr/>
            </a:lvl1pPr>
          </a:lstStyle>
          <a:p>
            <a:r>
              <a:rPr lang="nb-NO"/>
              <a:t>Klikk for å redigere tittelstil</a:t>
            </a:r>
          </a:p>
        </p:txBody>
      </p:sp>
      <p:sp>
        <p:nvSpPr>
          <p:cNvPr id="3" name="Plassholder for innhold 2"/>
          <p:cNvSpPr>
            <a:spLocks noGrp="1"/>
          </p:cNvSpPr>
          <p:nvPr>
            <p:ph idx="1"/>
          </p:nvPr>
        </p:nvSpPr>
        <p:spPr>
          <a:xfrm>
            <a:off x="809047" y="1352020"/>
            <a:ext cx="5256000" cy="5058000"/>
          </a:xfrm>
          <a:noFill/>
          <a:ln>
            <a:noFill/>
          </a:ln>
        </p:spPr>
        <p:txBody>
          <a:bodyPr lIns="180000" tIns="180000" rIns="180000" bIns="180000">
            <a:normAutofit/>
          </a:bodyPr>
          <a:lstStyle>
            <a:lvl1pPr>
              <a:lnSpc>
                <a:spcPct val="100000"/>
              </a:lnSpc>
              <a:defRPr sz="2000"/>
            </a:lvl1pPr>
            <a:lvl2pPr>
              <a:lnSpc>
                <a:spcPct val="100000"/>
              </a:lnSpc>
              <a:defRPr sz="2000">
                <a:latin typeface="+mn-lt"/>
              </a:defRPr>
            </a:lvl2pPr>
            <a:lvl3pPr>
              <a:lnSpc>
                <a:spcPct val="100000"/>
              </a:lnSpc>
              <a:defRPr sz="2000">
                <a:latin typeface="+mn-lt"/>
              </a:defRPr>
            </a:lvl3pPr>
            <a:lvl4pPr>
              <a:lnSpc>
                <a:spcPct val="100000"/>
              </a:lnSpc>
              <a:defRPr sz="2000">
                <a:latin typeface="+mn-lt"/>
              </a:defRPr>
            </a:lvl4pPr>
            <a:lvl5pPr>
              <a:lnSpc>
                <a:spcPct val="100000"/>
              </a:lnSpc>
              <a:defRPr sz="2000">
                <a:latin typeface="+mn-lt"/>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15" name="Plassholder for innhold 2"/>
          <p:cNvSpPr>
            <a:spLocks noGrp="1"/>
          </p:cNvSpPr>
          <p:nvPr>
            <p:ph idx="12"/>
          </p:nvPr>
        </p:nvSpPr>
        <p:spPr>
          <a:xfrm>
            <a:off x="6479976" y="1347919"/>
            <a:ext cx="5256000" cy="5058000"/>
          </a:xfrm>
          <a:noFill/>
          <a:ln>
            <a:noFill/>
          </a:ln>
        </p:spPr>
        <p:txBody>
          <a:bodyPr lIns="180000" tIns="180000" rIns="180000" bIns="180000">
            <a:normAutofit/>
          </a:bodyPr>
          <a:lstStyle>
            <a:lvl1pPr>
              <a:lnSpc>
                <a:spcPct val="100000"/>
              </a:lnSpc>
              <a:defRPr sz="2000"/>
            </a:lvl1pPr>
            <a:lvl2pPr>
              <a:lnSpc>
                <a:spcPct val="100000"/>
              </a:lnSpc>
              <a:defRPr sz="2000">
                <a:latin typeface="+mn-lt"/>
              </a:defRPr>
            </a:lvl2pPr>
            <a:lvl3pPr>
              <a:lnSpc>
                <a:spcPct val="100000"/>
              </a:lnSpc>
              <a:defRPr sz="2000">
                <a:latin typeface="+mn-lt"/>
              </a:defRPr>
            </a:lvl3pPr>
            <a:lvl4pPr>
              <a:lnSpc>
                <a:spcPct val="100000"/>
              </a:lnSpc>
              <a:defRPr sz="2000">
                <a:latin typeface="+mn-lt"/>
              </a:defRPr>
            </a:lvl4pPr>
            <a:lvl5pPr>
              <a:lnSpc>
                <a:spcPct val="100000"/>
              </a:lnSpc>
              <a:defRPr sz="2000">
                <a:latin typeface="+mn-lt"/>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472735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C70C8-F655-ABEC-FD4D-302888FCB19C}"/>
              </a:ext>
            </a:extLst>
          </p:cNvPr>
          <p:cNvSpPr>
            <a:spLocks noGrp="1"/>
          </p:cNvSpPr>
          <p:nvPr>
            <p:ph type="title"/>
          </p:nvPr>
        </p:nvSpPr>
        <p:spPr>
          <a:xfrm>
            <a:off x="838200" y="537882"/>
            <a:ext cx="10515600" cy="1152806"/>
          </a:xfrm>
          <a:prstGeom prst="rect">
            <a:avLst/>
          </a:prstGeom>
        </p:spPr>
        <p:txBody>
          <a:bodyPr vert="horz" lIns="91440" tIns="45720" rIns="91440" bIns="45720" rtlCol="0" anchor="t">
            <a:normAutofit/>
          </a:bodyPr>
          <a:lstStyle/>
          <a:p>
            <a:r>
              <a:rPr lang="en-US"/>
              <a:t>Click to edit Master title style</a:t>
            </a:r>
            <a:endParaRPr lang="en-NO"/>
          </a:p>
        </p:txBody>
      </p:sp>
      <p:sp>
        <p:nvSpPr>
          <p:cNvPr id="3" name="Text Placeholder 2">
            <a:extLst>
              <a:ext uri="{FF2B5EF4-FFF2-40B4-BE49-F238E27FC236}">
                <a16:creationId xmlns:a16="http://schemas.microsoft.com/office/drawing/2014/main" id="{4FADF779-AAA3-B3C0-3F26-FCB786CEB805}"/>
              </a:ext>
            </a:extLst>
          </p:cNvPr>
          <p:cNvSpPr>
            <a:spLocks noGrp="1"/>
          </p:cNvSpPr>
          <p:nvPr>
            <p:ph type="body" idx="1"/>
          </p:nvPr>
        </p:nvSpPr>
        <p:spPr>
          <a:xfrm>
            <a:off x="838200" y="1825625"/>
            <a:ext cx="10515600" cy="414975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Date Placeholder 3">
            <a:extLst>
              <a:ext uri="{FF2B5EF4-FFF2-40B4-BE49-F238E27FC236}">
                <a16:creationId xmlns:a16="http://schemas.microsoft.com/office/drawing/2014/main" id="{EE9ED63E-ADEA-5EE5-8AB7-AB5C7D08E2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rgbClr val="2B3378"/>
                </a:solidFill>
              </a:defRPr>
            </a:lvl1pPr>
          </a:lstStyle>
          <a:p>
            <a:fld id="{00782551-FCD7-A94B-B286-E1CDD3EA5157}" type="datetime1">
              <a:rPr lang="nb-NO" smtClean="0"/>
              <a:t>20.04.2023</a:t>
            </a:fld>
            <a:endParaRPr lang="en-NO"/>
          </a:p>
        </p:txBody>
      </p:sp>
      <p:sp>
        <p:nvSpPr>
          <p:cNvPr id="5" name="Footer Placeholder 4">
            <a:extLst>
              <a:ext uri="{FF2B5EF4-FFF2-40B4-BE49-F238E27FC236}">
                <a16:creationId xmlns:a16="http://schemas.microsoft.com/office/drawing/2014/main" id="{19794D7A-5680-20EE-C1B8-E237E38158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rgbClr val="2B3378"/>
                </a:solidFill>
              </a:defRPr>
            </a:lvl1pPr>
          </a:lstStyle>
          <a:p>
            <a:endParaRPr lang="en-NO"/>
          </a:p>
        </p:txBody>
      </p:sp>
      <p:sp>
        <p:nvSpPr>
          <p:cNvPr id="6" name="Slide Number Placeholder 5">
            <a:extLst>
              <a:ext uri="{FF2B5EF4-FFF2-40B4-BE49-F238E27FC236}">
                <a16:creationId xmlns:a16="http://schemas.microsoft.com/office/drawing/2014/main" id="{6BA2BC7C-71BB-AE19-0470-3D2D8C6DA470}"/>
              </a:ext>
            </a:extLst>
          </p:cNvPr>
          <p:cNvSpPr>
            <a:spLocks noGrp="1"/>
          </p:cNvSpPr>
          <p:nvPr>
            <p:ph type="sldNum" sz="quarter" idx="4"/>
          </p:nvPr>
        </p:nvSpPr>
        <p:spPr>
          <a:xfrm>
            <a:off x="8610600" y="6356350"/>
            <a:ext cx="764406" cy="365125"/>
          </a:xfrm>
          <a:prstGeom prst="rect">
            <a:avLst/>
          </a:prstGeom>
        </p:spPr>
        <p:txBody>
          <a:bodyPr vert="horz" lIns="91440" tIns="45720" rIns="91440" bIns="45720" rtlCol="0" anchor="ctr"/>
          <a:lstStyle>
            <a:lvl1pPr algn="r">
              <a:defRPr sz="1200" b="1">
                <a:solidFill>
                  <a:srgbClr val="2B3378"/>
                </a:solidFill>
              </a:defRPr>
            </a:lvl1pPr>
          </a:lstStyle>
          <a:p>
            <a:fld id="{07768A16-2E60-AB45-869B-CB031C0AE232}" type="slidenum">
              <a:rPr lang="en-NO" smtClean="0"/>
              <a:pPr/>
              <a:t>‹#›</a:t>
            </a:fld>
            <a:endParaRPr lang="en-NO"/>
          </a:p>
        </p:txBody>
      </p:sp>
      <p:pic>
        <p:nvPicPr>
          <p:cNvPr id="9" name="Picture 8" descr="Logo: Helsepersonellkommisjonen">
            <a:extLst>
              <a:ext uri="{FF2B5EF4-FFF2-40B4-BE49-F238E27FC236}">
                <a16:creationId xmlns:a16="http://schemas.microsoft.com/office/drawing/2014/main" id="{C73E6E8E-CE41-0196-70D6-A2C33B0AC10C}"/>
              </a:ext>
            </a:extLst>
          </p:cNvPr>
          <p:cNvPicPr>
            <a:picLocks noChangeAspect="1"/>
          </p:cNvPicPr>
          <p:nvPr userDrawn="1"/>
        </p:nvPicPr>
        <p:blipFill>
          <a:blip r:embed="rId17"/>
          <a:stretch>
            <a:fillRect/>
          </a:stretch>
        </p:blipFill>
        <p:spPr>
          <a:xfrm>
            <a:off x="9935786" y="6169340"/>
            <a:ext cx="2256214" cy="739144"/>
          </a:xfrm>
          <a:prstGeom prst="rect">
            <a:avLst/>
          </a:prstGeom>
        </p:spPr>
      </p:pic>
    </p:spTree>
    <p:extLst>
      <p:ext uri="{BB962C8B-B14F-4D97-AF65-F5344CB8AC3E}">
        <p14:creationId xmlns:p14="http://schemas.microsoft.com/office/powerpoint/2010/main" val="552782861"/>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60" r:id="rId4"/>
    <p:sldLayoutId id="2147483658" r:id="rId5"/>
    <p:sldLayoutId id="2147483662" r:id="rId6"/>
    <p:sldLayoutId id="2147483650" r:id="rId7"/>
    <p:sldLayoutId id="2147483652" r:id="rId8"/>
    <p:sldLayoutId id="2147483653" r:id="rId9"/>
    <p:sldLayoutId id="2147483654" r:id="rId10"/>
    <p:sldLayoutId id="2147483656" r:id="rId11"/>
    <p:sldLayoutId id="2147483657" r:id="rId12"/>
    <p:sldLayoutId id="2147483659" r:id="rId13"/>
    <p:sldLayoutId id="2147483666" r:id="rId14"/>
    <p:sldLayoutId id="2147483667" r:id="rId15"/>
  </p:sldLayoutIdLst>
  <p:hf sldNum="0" hdr="0" dt="0"/>
  <p:txStyles>
    <p:titleStyle>
      <a:lvl1pPr algn="l" defTabSz="914400" rtl="0" eaLnBrk="1" latinLnBrk="0" hangingPunct="1">
        <a:lnSpc>
          <a:spcPct val="90000"/>
        </a:lnSpc>
        <a:spcBef>
          <a:spcPct val="0"/>
        </a:spcBef>
        <a:buNone/>
        <a:defRPr sz="4000" b="1"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regjeringen.no/contentassets/d4a1053c98614420a71de98352902464/no/pdfs/stm202220230014000dddpdfs.pdf" TargetMode="External"/><Relationship Id="rId1" Type="http://schemas.openxmlformats.org/officeDocument/2006/relationships/slideLayout" Target="../slideLayouts/slideLayout10.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hyperlink" Target="https://www.ks.no/fagomrader/innovasjon/norge-204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hyperlink" Target="https://www.regjeringen.no/no/dep/hod/org/styrer-rad-og-utvalg/ekspertutvalg-for-gjennomgang-av-allmennlegetjenesten/id2923959/"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hyperlink" Target="https://osloeconomics.no/wp-content/uploads/2023/02/Oppgavedeling-i-helse-og-omsorgssektoren-Oslo-Economics.pdf" TargetMode="External"/><Relationship Id="rId7" Type="http://schemas.openxmlformats.org/officeDocument/2006/relationships/diagramQuickStyle" Target="../diagrams/quickStyle1.xm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9.png"/><Relationship Id="rId9" Type="http://schemas.microsoft.com/office/2007/relationships/diagramDrawing" Target="../diagrams/drawing1.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hyperlink" Target="https://www.ks.no/fagomrader/arbeidsgiverpolitikk/kompetanse-og-rekruttering/torn/ny-torn-pilot-har-oppstart-i-mai.-vil-din-kommune-delta/"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hyperlink" Target="https://www.uib.no/tveps"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hyperlink" Target="https://forskning.no/arbeid-land-og-regioner-lederstilling/radikal-omstilling-skal-redde-oss-fra-eldrebolgen/2182859"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C2D4D-B882-0A07-8F85-847C60EDA971}"/>
              </a:ext>
            </a:extLst>
          </p:cNvPr>
          <p:cNvSpPr>
            <a:spLocks noGrp="1"/>
          </p:cNvSpPr>
          <p:nvPr>
            <p:ph type="ctrTitle"/>
          </p:nvPr>
        </p:nvSpPr>
        <p:spPr>
          <a:xfrm>
            <a:off x="691444" y="2111022"/>
            <a:ext cx="4969475" cy="2285937"/>
          </a:xfrm>
        </p:spPr>
        <p:txBody>
          <a:bodyPr>
            <a:normAutofit fontScale="90000"/>
          </a:bodyPr>
          <a:lstStyle/>
          <a:p>
            <a:br>
              <a:rPr lang="nb-NO" sz="3200" b="1" i="0" u="none" strike="noStrike">
                <a:effectLst/>
                <a:latin typeface="Times" pitchFamily="2" charset="0"/>
              </a:rPr>
            </a:br>
            <a:br>
              <a:rPr lang="nb-NO" sz="3200" b="1" i="0" u="none" strike="noStrike">
                <a:effectLst/>
                <a:latin typeface="Times" pitchFamily="2" charset="0"/>
              </a:rPr>
            </a:br>
            <a:br>
              <a:rPr lang="nb-NO" sz="3200" b="1" i="0" u="none" strike="noStrike">
                <a:effectLst/>
                <a:latin typeface="Times" pitchFamily="2" charset="0"/>
              </a:rPr>
            </a:br>
            <a:br>
              <a:rPr lang="nb-NO" sz="3200" b="1" i="0" u="none" strike="noStrike">
                <a:effectLst/>
                <a:latin typeface="Times" pitchFamily="2" charset="0"/>
              </a:rPr>
            </a:br>
            <a:br>
              <a:rPr lang="nb-NO" sz="3200" b="1" i="0" u="none" strike="noStrike">
                <a:effectLst/>
                <a:latin typeface="Times" pitchFamily="2" charset="0"/>
              </a:rPr>
            </a:br>
            <a:br>
              <a:rPr lang="nb-NO" sz="3200" b="1" i="0" u="none" strike="noStrike">
                <a:effectLst/>
                <a:latin typeface="Times" pitchFamily="2" charset="0"/>
              </a:rPr>
            </a:br>
            <a:r>
              <a:rPr lang="nb-NO" sz="2700" b="0" i="0" u="none" strike="noStrike">
                <a:effectLst/>
                <a:latin typeface="Times" pitchFamily="2" charset="0"/>
              </a:rPr>
              <a:t>NOU 2023: 4 </a:t>
            </a:r>
            <a:br>
              <a:rPr lang="nb-NO" sz="2700" b="0" i="0" u="none" strike="noStrike">
                <a:effectLst/>
                <a:latin typeface="Segoe UI" panose="020B0502040204020203" pitchFamily="34" charset="0"/>
              </a:rPr>
            </a:br>
            <a:br>
              <a:rPr lang="nb-NO" sz="2700" b="0" i="0" u="none" strike="noStrike">
                <a:effectLst/>
                <a:latin typeface="Segoe UI" panose="020B0502040204020203" pitchFamily="34" charset="0"/>
              </a:rPr>
            </a:br>
            <a:r>
              <a:rPr lang="nb-NO" sz="2700" b="0" i="0" u="none" strike="noStrike">
                <a:effectLst/>
                <a:latin typeface="Times" pitchFamily="2" charset="0"/>
              </a:rPr>
              <a:t>Tid for handling </a:t>
            </a:r>
            <a:br>
              <a:rPr lang="nb-NO" sz="2700" b="0" i="0" u="none" strike="noStrike">
                <a:effectLst/>
                <a:latin typeface="Segoe UI" panose="020B0502040204020203" pitchFamily="34" charset="0"/>
              </a:rPr>
            </a:br>
            <a:r>
              <a:rPr lang="nb-NO" sz="2700" b="0" i="1" u="none" strike="noStrike">
                <a:effectLst/>
                <a:latin typeface="Times" pitchFamily="2" charset="0"/>
              </a:rPr>
              <a:t>Personellet i en bærekraftig helse- og omsorgstjeneste </a:t>
            </a:r>
            <a:br>
              <a:rPr lang="nb-NO" sz="3200">
                <a:solidFill>
                  <a:schemeClr val="accent1">
                    <a:lumMod val="50000"/>
                  </a:schemeClr>
                </a:solidFill>
              </a:rPr>
            </a:br>
            <a:br>
              <a:rPr lang="nb-NO" sz="3200">
                <a:solidFill>
                  <a:schemeClr val="accent1">
                    <a:lumMod val="50000"/>
                  </a:schemeClr>
                </a:solidFill>
              </a:rPr>
            </a:br>
            <a:endParaRPr lang="en-NO" sz="3200">
              <a:solidFill>
                <a:schemeClr val="accent1">
                  <a:lumMod val="50000"/>
                </a:schemeClr>
              </a:solidFill>
            </a:endParaRPr>
          </a:p>
        </p:txBody>
      </p:sp>
      <p:sp>
        <p:nvSpPr>
          <p:cNvPr id="3" name="Subtitle 2">
            <a:extLst>
              <a:ext uri="{FF2B5EF4-FFF2-40B4-BE49-F238E27FC236}">
                <a16:creationId xmlns:a16="http://schemas.microsoft.com/office/drawing/2014/main" id="{FDBDAB48-7602-7ADA-4610-E4E03137A969}"/>
              </a:ext>
            </a:extLst>
          </p:cNvPr>
          <p:cNvSpPr>
            <a:spLocks noGrp="1"/>
          </p:cNvSpPr>
          <p:nvPr>
            <p:ph type="subTitle" idx="1"/>
          </p:nvPr>
        </p:nvSpPr>
        <p:spPr>
          <a:xfrm>
            <a:off x="691445" y="5389705"/>
            <a:ext cx="4969475" cy="1134663"/>
          </a:xfrm>
        </p:spPr>
        <p:txBody>
          <a:bodyPr>
            <a:normAutofit fontScale="70000" lnSpcReduction="20000"/>
          </a:bodyPr>
          <a:lstStyle/>
          <a:p>
            <a:endParaRPr lang="nb-NO" i="1">
              <a:solidFill>
                <a:schemeClr val="accent1">
                  <a:lumMod val="50000"/>
                </a:schemeClr>
              </a:solidFill>
            </a:endParaRPr>
          </a:p>
          <a:p>
            <a:r>
              <a:rPr lang="nb-NO" i="1">
                <a:solidFill>
                  <a:schemeClr val="accent1">
                    <a:lumMod val="50000"/>
                  </a:schemeClr>
                </a:solidFill>
              </a:rPr>
              <a:t>Anne-Grethe Naustdal</a:t>
            </a:r>
          </a:p>
          <a:p>
            <a:r>
              <a:rPr lang="nb-NO" i="1">
                <a:solidFill>
                  <a:schemeClr val="accent1">
                    <a:lumMod val="50000"/>
                  </a:schemeClr>
                </a:solidFill>
              </a:rPr>
              <a:t>Prorektor utdanning </a:t>
            </a:r>
            <a:r>
              <a:rPr lang="nb-NO" i="1" err="1">
                <a:solidFill>
                  <a:schemeClr val="accent1">
                    <a:lumMod val="50000"/>
                  </a:schemeClr>
                </a:solidFill>
              </a:rPr>
              <a:t>Høgskulen</a:t>
            </a:r>
            <a:r>
              <a:rPr lang="nb-NO" i="1">
                <a:solidFill>
                  <a:schemeClr val="accent1">
                    <a:lumMod val="50000"/>
                  </a:schemeClr>
                </a:solidFill>
              </a:rPr>
              <a:t> på Vestlandet</a:t>
            </a:r>
          </a:p>
          <a:p>
            <a:r>
              <a:rPr lang="nb-NO" i="1">
                <a:solidFill>
                  <a:schemeClr val="accent1">
                    <a:lumMod val="50000"/>
                  </a:schemeClr>
                </a:solidFill>
              </a:rPr>
              <a:t>Medlem Helsepersonellkommisjonen</a:t>
            </a:r>
          </a:p>
        </p:txBody>
      </p:sp>
      <p:sp>
        <p:nvSpPr>
          <p:cNvPr id="4" name="TekstSylinder 3">
            <a:extLst>
              <a:ext uri="{FF2B5EF4-FFF2-40B4-BE49-F238E27FC236}">
                <a16:creationId xmlns:a16="http://schemas.microsoft.com/office/drawing/2014/main" id="{7D9EAF7C-37B1-D393-A595-BF43826C065C}"/>
              </a:ext>
            </a:extLst>
          </p:cNvPr>
          <p:cNvSpPr txBox="1"/>
          <p:nvPr/>
        </p:nvSpPr>
        <p:spPr>
          <a:xfrm>
            <a:off x="557304" y="4247000"/>
            <a:ext cx="1654620" cy="646331"/>
          </a:xfrm>
          <a:prstGeom prst="rect">
            <a:avLst/>
          </a:prstGeom>
          <a:noFill/>
        </p:spPr>
        <p:txBody>
          <a:bodyPr wrap="none" rtlCol="0">
            <a:spAutoFit/>
          </a:bodyPr>
          <a:lstStyle/>
          <a:p>
            <a:r>
              <a:rPr lang="nb-NO"/>
              <a:t>Kinn kommune </a:t>
            </a:r>
          </a:p>
          <a:p>
            <a:r>
              <a:rPr lang="nb-NO"/>
              <a:t>20.april 2023 </a:t>
            </a:r>
          </a:p>
        </p:txBody>
      </p:sp>
      <p:sp>
        <p:nvSpPr>
          <p:cNvPr id="5" name="Plassholder for bunntekst 4">
            <a:extLst>
              <a:ext uri="{FF2B5EF4-FFF2-40B4-BE49-F238E27FC236}">
                <a16:creationId xmlns:a16="http://schemas.microsoft.com/office/drawing/2014/main" id="{9091B3D9-7946-0CFD-76B4-04AF9872236C}"/>
              </a:ext>
            </a:extLst>
          </p:cNvPr>
          <p:cNvSpPr>
            <a:spLocks noGrp="1"/>
          </p:cNvSpPr>
          <p:nvPr>
            <p:ph type="ftr" sz="quarter" idx="11"/>
          </p:nvPr>
        </p:nvSpPr>
        <p:spPr/>
        <p:txBody>
          <a:bodyPr/>
          <a:lstStyle/>
          <a:p>
            <a:endParaRPr lang="en-NO"/>
          </a:p>
        </p:txBody>
      </p:sp>
    </p:spTree>
    <p:extLst>
      <p:ext uri="{BB962C8B-B14F-4D97-AF65-F5344CB8AC3E}">
        <p14:creationId xmlns:p14="http://schemas.microsoft.com/office/powerpoint/2010/main" val="265609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6F247C25-67BC-2AFE-66BA-F8D89F28C00A}"/>
              </a:ext>
            </a:extLst>
          </p:cNvPr>
          <p:cNvSpPr>
            <a:spLocks noGrp="1"/>
          </p:cNvSpPr>
          <p:nvPr>
            <p:ph type="title"/>
          </p:nvPr>
        </p:nvSpPr>
        <p:spPr>
          <a:xfrm>
            <a:off x="577211" y="402835"/>
            <a:ext cx="3651467" cy="1091958"/>
          </a:xfrm>
        </p:spPr>
        <p:txBody>
          <a:bodyPr vert="horz" lIns="91440" tIns="45720" rIns="91440" bIns="45720" rtlCol="0" anchor="ctr">
            <a:normAutofit fontScale="90000"/>
          </a:bodyPr>
          <a:lstStyle/>
          <a:p>
            <a:r>
              <a:rPr lang="en-US" sz="3700" b="1" err="1">
                <a:latin typeface="+mj-lt"/>
                <a:cs typeface="+mj-cs"/>
              </a:rPr>
              <a:t>Formål</a:t>
            </a:r>
            <a:r>
              <a:rPr lang="en-US" sz="3700" b="1">
                <a:latin typeface="+mj-lt"/>
                <a:cs typeface="+mj-cs"/>
              </a:rPr>
              <a:t> </a:t>
            </a:r>
            <a:r>
              <a:rPr lang="en-US" sz="3700" b="1" err="1">
                <a:latin typeface="+mj-lt"/>
                <a:cs typeface="+mj-cs"/>
              </a:rPr>
              <a:t>og</a:t>
            </a:r>
            <a:r>
              <a:rPr lang="en-US" sz="3700" b="1">
                <a:latin typeface="+mj-lt"/>
                <a:cs typeface="+mj-cs"/>
              </a:rPr>
              <a:t> </a:t>
            </a:r>
            <a:r>
              <a:rPr lang="en-US" sz="3700" b="1" err="1">
                <a:latin typeface="+mj-lt"/>
                <a:cs typeface="+mj-cs"/>
              </a:rPr>
              <a:t>mandat</a:t>
            </a:r>
            <a:r>
              <a:rPr lang="en-US" sz="3700" b="1">
                <a:latin typeface="+mj-lt"/>
                <a:cs typeface="+mj-cs"/>
              </a:rPr>
              <a:t> </a:t>
            </a:r>
            <a:br>
              <a:rPr lang="en-US" sz="3700" b="1">
                <a:latin typeface="+mj-lt"/>
                <a:cs typeface="+mj-cs"/>
              </a:rPr>
            </a:br>
            <a:endParaRPr lang="en-US" sz="3700">
              <a:latin typeface="+mj-lt"/>
              <a:cs typeface="+mj-cs"/>
            </a:endParaRPr>
          </a:p>
        </p:txBody>
      </p:sp>
      <p:sp>
        <p:nvSpPr>
          <p:cNvPr id="5" name="Plassholder for innhold 4">
            <a:extLst>
              <a:ext uri="{FF2B5EF4-FFF2-40B4-BE49-F238E27FC236}">
                <a16:creationId xmlns:a16="http://schemas.microsoft.com/office/drawing/2014/main" id="{AFA3434F-7070-7E01-DC11-2B9F5D00F8DA}"/>
              </a:ext>
            </a:extLst>
          </p:cNvPr>
          <p:cNvSpPr>
            <a:spLocks noGrp="1"/>
          </p:cNvSpPr>
          <p:nvPr>
            <p:ph sz="half" idx="1"/>
          </p:nvPr>
        </p:nvSpPr>
        <p:spPr>
          <a:xfrm>
            <a:off x="577212" y="1344706"/>
            <a:ext cx="3651466" cy="4753607"/>
          </a:xfrm>
        </p:spPr>
        <p:txBody>
          <a:bodyPr vert="horz" lIns="91440" tIns="45720" rIns="91440" bIns="45720" rtlCol="0">
            <a:normAutofit/>
          </a:bodyPr>
          <a:lstStyle/>
          <a:p>
            <a:r>
              <a:rPr lang="en-US" sz="1800" err="1"/>
              <a:t>Etablere</a:t>
            </a:r>
            <a:r>
              <a:rPr lang="en-US" sz="1800"/>
              <a:t> et </a:t>
            </a:r>
            <a:r>
              <a:rPr lang="en-US" sz="1800" b="1" err="1"/>
              <a:t>kunnskapsgrunnlag</a:t>
            </a:r>
            <a:r>
              <a:rPr lang="en-US" sz="1800"/>
              <a:t> </a:t>
            </a:r>
            <a:r>
              <a:rPr lang="en-US" sz="1800" err="1"/>
              <a:t>og</a:t>
            </a:r>
            <a:r>
              <a:rPr lang="en-US" sz="1800"/>
              <a:t> </a:t>
            </a:r>
            <a:r>
              <a:rPr lang="en-US" sz="1800" err="1"/>
              <a:t>foreslå</a:t>
            </a:r>
            <a:r>
              <a:rPr lang="en-US" sz="1800"/>
              <a:t> </a:t>
            </a:r>
            <a:r>
              <a:rPr lang="en-US" sz="1800" err="1"/>
              <a:t>treffsikre</a:t>
            </a:r>
            <a:r>
              <a:rPr lang="en-US" sz="1800"/>
              <a:t> </a:t>
            </a:r>
            <a:r>
              <a:rPr lang="en-US" sz="1800" b="1" err="1"/>
              <a:t>tiltak</a:t>
            </a:r>
            <a:r>
              <a:rPr lang="en-US" sz="1800"/>
              <a:t> for </a:t>
            </a:r>
            <a:r>
              <a:rPr lang="en-US" sz="1800" err="1"/>
              <a:t>å</a:t>
            </a:r>
            <a:r>
              <a:rPr lang="en-US" sz="1800"/>
              <a:t> </a:t>
            </a:r>
            <a:r>
              <a:rPr lang="en-US" sz="1800" b="1" err="1"/>
              <a:t>utdanne</a:t>
            </a:r>
            <a:r>
              <a:rPr lang="en-US" sz="1800" b="1"/>
              <a:t>, </a:t>
            </a:r>
            <a:r>
              <a:rPr lang="en-US" sz="1800" b="1" err="1"/>
              <a:t>rekruttere</a:t>
            </a:r>
            <a:r>
              <a:rPr lang="en-US" sz="1800" b="1"/>
              <a:t> </a:t>
            </a:r>
            <a:r>
              <a:rPr lang="en-US" sz="1800" b="1" err="1"/>
              <a:t>og</a:t>
            </a:r>
            <a:r>
              <a:rPr lang="en-US" sz="1800" b="1"/>
              <a:t> </a:t>
            </a:r>
            <a:r>
              <a:rPr lang="en-US" sz="1800" b="1" err="1"/>
              <a:t>beholde</a:t>
            </a:r>
            <a:r>
              <a:rPr lang="en-US" sz="1800" b="1"/>
              <a:t> </a:t>
            </a:r>
            <a:r>
              <a:rPr lang="en-US" sz="1800" err="1"/>
              <a:t>kvalifisert</a:t>
            </a:r>
            <a:r>
              <a:rPr lang="en-US" sz="1800"/>
              <a:t> </a:t>
            </a:r>
            <a:r>
              <a:rPr lang="en-US" sz="1800" err="1"/>
              <a:t>personell</a:t>
            </a:r>
            <a:r>
              <a:rPr lang="en-US" sz="1800"/>
              <a:t> </a:t>
            </a:r>
            <a:r>
              <a:rPr lang="en-US" sz="1800" err="1"/>
              <a:t>i</a:t>
            </a:r>
            <a:r>
              <a:rPr lang="en-US" sz="1800"/>
              <a:t> </a:t>
            </a:r>
            <a:r>
              <a:rPr lang="en-US" sz="1800" err="1"/>
              <a:t>helse</a:t>
            </a:r>
            <a:r>
              <a:rPr lang="en-US" sz="1800"/>
              <a:t>- </a:t>
            </a:r>
            <a:r>
              <a:rPr lang="en-US" sz="1800" err="1"/>
              <a:t>og</a:t>
            </a:r>
            <a:r>
              <a:rPr lang="en-US" sz="1800"/>
              <a:t> </a:t>
            </a:r>
            <a:r>
              <a:rPr lang="en-US" sz="1800" err="1"/>
              <a:t>omsorgstjenestene</a:t>
            </a:r>
            <a:r>
              <a:rPr lang="en-US" sz="1800"/>
              <a:t> </a:t>
            </a:r>
            <a:r>
              <a:rPr lang="en-US" sz="1800" b="1" err="1"/>
              <a:t>i</a:t>
            </a:r>
            <a:r>
              <a:rPr lang="en-US" sz="1800" b="1"/>
              <a:t> hele </a:t>
            </a:r>
            <a:r>
              <a:rPr lang="en-US" sz="1800" b="1" err="1"/>
              <a:t>landet</a:t>
            </a:r>
            <a:r>
              <a:rPr lang="en-US" sz="1800" b="1"/>
              <a:t> </a:t>
            </a:r>
            <a:r>
              <a:rPr lang="en-US" sz="1800" err="1"/>
              <a:t>på</a:t>
            </a:r>
            <a:r>
              <a:rPr lang="en-US" sz="1800"/>
              <a:t> </a:t>
            </a:r>
            <a:r>
              <a:rPr lang="en-US" sz="1800" err="1"/>
              <a:t>kort</a:t>
            </a:r>
            <a:r>
              <a:rPr lang="en-US" sz="1800"/>
              <a:t> </a:t>
            </a:r>
            <a:r>
              <a:rPr lang="en-US" sz="1800" err="1"/>
              <a:t>og</a:t>
            </a:r>
            <a:r>
              <a:rPr lang="en-US" sz="1800"/>
              <a:t> lang </a:t>
            </a:r>
            <a:r>
              <a:rPr lang="en-US" sz="1800" err="1"/>
              <a:t>sikt</a:t>
            </a:r>
            <a:r>
              <a:rPr lang="en-US" sz="1800"/>
              <a:t>.</a:t>
            </a:r>
          </a:p>
          <a:p>
            <a:pPr marL="0" indent="0">
              <a:buNone/>
            </a:pPr>
            <a:endParaRPr lang="en-US" sz="1800"/>
          </a:p>
          <a:p>
            <a:r>
              <a:rPr lang="en-US" sz="1800"/>
              <a:t>Gi </a:t>
            </a:r>
            <a:r>
              <a:rPr lang="en-US" sz="1800" err="1"/>
              <a:t>en</a:t>
            </a:r>
            <a:r>
              <a:rPr lang="en-US" sz="1800"/>
              <a:t> </a:t>
            </a:r>
            <a:r>
              <a:rPr lang="en-US" sz="1800" err="1"/>
              <a:t>helhetlig</a:t>
            </a:r>
            <a:r>
              <a:rPr lang="en-US" sz="1800"/>
              <a:t> </a:t>
            </a:r>
            <a:r>
              <a:rPr lang="en-US" sz="1800" err="1"/>
              <a:t>og</a:t>
            </a:r>
            <a:r>
              <a:rPr lang="en-US" sz="1800"/>
              <a:t> </a:t>
            </a:r>
            <a:r>
              <a:rPr lang="en-US" sz="1800" err="1"/>
              <a:t>kunnskapsbasert</a:t>
            </a:r>
            <a:r>
              <a:rPr lang="en-US" sz="1800"/>
              <a:t> </a:t>
            </a:r>
            <a:r>
              <a:rPr lang="en-US" sz="1800" b="1" err="1"/>
              <a:t>vurdering</a:t>
            </a:r>
            <a:r>
              <a:rPr lang="en-US" sz="1800" b="1"/>
              <a:t> av </a:t>
            </a:r>
            <a:r>
              <a:rPr lang="en-US" sz="1800" b="1" err="1"/>
              <a:t>behovene</a:t>
            </a:r>
            <a:r>
              <a:rPr lang="en-US" sz="1800" b="1"/>
              <a:t> for </a:t>
            </a:r>
            <a:r>
              <a:rPr lang="en-US" sz="1800" b="1" err="1"/>
              <a:t>personell</a:t>
            </a:r>
            <a:r>
              <a:rPr lang="en-US" sz="1800" b="1"/>
              <a:t> </a:t>
            </a:r>
            <a:r>
              <a:rPr lang="en-US" sz="1800" b="1" err="1"/>
              <a:t>og</a:t>
            </a:r>
            <a:r>
              <a:rPr lang="en-US" sz="1800" b="1"/>
              <a:t> </a:t>
            </a:r>
            <a:r>
              <a:rPr lang="en-US" sz="1800" b="1" err="1"/>
              <a:t>kompetanse</a:t>
            </a:r>
            <a:r>
              <a:rPr lang="en-US" sz="1800" b="1"/>
              <a:t> </a:t>
            </a:r>
            <a:r>
              <a:rPr lang="en-US" sz="1800" b="1" err="1"/>
              <a:t>fram</a:t>
            </a:r>
            <a:r>
              <a:rPr lang="en-US" sz="1800" b="1"/>
              <a:t> mot 2040</a:t>
            </a:r>
            <a:r>
              <a:rPr lang="en-US" sz="1800"/>
              <a:t> </a:t>
            </a:r>
            <a:r>
              <a:rPr lang="en-US" sz="1800" err="1"/>
              <a:t>i</a:t>
            </a:r>
            <a:r>
              <a:rPr lang="en-US" sz="1800"/>
              <a:t> </a:t>
            </a:r>
            <a:r>
              <a:rPr lang="en-US" sz="1800" err="1"/>
              <a:t>lys</a:t>
            </a:r>
            <a:r>
              <a:rPr lang="en-US" sz="1800"/>
              <a:t> av </a:t>
            </a:r>
            <a:r>
              <a:rPr lang="en-US" sz="1800" err="1"/>
              <a:t>sentrale</a:t>
            </a:r>
            <a:r>
              <a:rPr lang="en-US" sz="1800"/>
              <a:t> </a:t>
            </a:r>
            <a:r>
              <a:rPr lang="en-US" sz="1800" err="1"/>
              <a:t>utviklingstrekk</a:t>
            </a:r>
            <a:r>
              <a:rPr lang="en-US" sz="1800"/>
              <a:t> </a:t>
            </a:r>
            <a:r>
              <a:rPr lang="en-US" sz="1800" err="1"/>
              <a:t>og</a:t>
            </a:r>
            <a:r>
              <a:rPr lang="en-US" sz="1800"/>
              <a:t> </a:t>
            </a:r>
            <a:r>
              <a:rPr lang="en-US" sz="1800" err="1"/>
              <a:t>behovet</a:t>
            </a:r>
            <a:r>
              <a:rPr lang="en-US" sz="1800"/>
              <a:t> for </a:t>
            </a:r>
            <a:r>
              <a:rPr lang="en-US" sz="1800" err="1"/>
              <a:t>å</a:t>
            </a:r>
            <a:r>
              <a:rPr lang="en-US" sz="1800"/>
              <a:t> </a:t>
            </a:r>
            <a:r>
              <a:rPr lang="en-US" sz="1800" err="1"/>
              <a:t>ivareta</a:t>
            </a:r>
            <a:r>
              <a:rPr lang="en-US" sz="1800"/>
              <a:t> </a:t>
            </a:r>
            <a:r>
              <a:rPr lang="en-US" sz="1800" err="1"/>
              <a:t>en</a:t>
            </a:r>
            <a:r>
              <a:rPr lang="en-US" sz="1800"/>
              <a:t> </a:t>
            </a:r>
            <a:r>
              <a:rPr lang="en-US" sz="1800" b="1" err="1"/>
              <a:t>bærekraftig</a:t>
            </a:r>
            <a:r>
              <a:rPr lang="en-US" sz="1800"/>
              <a:t> </a:t>
            </a:r>
            <a:r>
              <a:rPr lang="en-US" sz="1800" err="1"/>
              <a:t>og</a:t>
            </a:r>
            <a:r>
              <a:rPr lang="en-US" sz="1800"/>
              <a:t> </a:t>
            </a:r>
            <a:r>
              <a:rPr lang="en-US" sz="1800" err="1"/>
              <a:t>sammenhengende</a:t>
            </a:r>
            <a:r>
              <a:rPr lang="en-US" sz="1800"/>
              <a:t> </a:t>
            </a:r>
            <a:r>
              <a:rPr lang="en-US" sz="1800" err="1"/>
              <a:t>helse</a:t>
            </a:r>
            <a:r>
              <a:rPr lang="en-US" sz="1800"/>
              <a:t>- </a:t>
            </a:r>
            <a:r>
              <a:rPr lang="en-US" sz="1800" err="1"/>
              <a:t>og</a:t>
            </a:r>
            <a:r>
              <a:rPr lang="en-US" sz="1800"/>
              <a:t> </a:t>
            </a:r>
            <a:r>
              <a:rPr lang="en-US" sz="1800" err="1"/>
              <a:t>omsorgstjeneste</a:t>
            </a:r>
            <a:r>
              <a:rPr lang="en-US" sz="1800"/>
              <a:t> (…).</a:t>
            </a:r>
          </a:p>
          <a:p>
            <a:endParaRPr lang="en-US" sz="1800"/>
          </a:p>
          <a:p>
            <a:endParaRPr lang="en-US" sz="1800"/>
          </a:p>
        </p:txBody>
      </p:sp>
      <p:pic>
        <p:nvPicPr>
          <p:cNvPr id="8" name="Plassholder for innhold 7" descr="Et bilde som inneholder person, innendørs, gruppe, personer&#10;&#10;Automatisk generert beskrivelse">
            <a:extLst>
              <a:ext uri="{FF2B5EF4-FFF2-40B4-BE49-F238E27FC236}">
                <a16:creationId xmlns:a16="http://schemas.microsoft.com/office/drawing/2014/main" id="{CD73B4ED-67DF-B916-93D7-0870F1DF6F37}"/>
              </a:ext>
            </a:extLst>
          </p:cNvPr>
          <p:cNvPicPr>
            <a:picLocks noGrp="1" noChangeAspect="1"/>
          </p:cNvPicPr>
          <p:nvPr>
            <p:ph sz="half" idx="2"/>
          </p:nvPr>
        </p:nvPicPr>
        <p:blipFill rotWithShape="1">
          <a:blip r:embed="rId3"/>
          <a:srcRect r="-2" b="19868"/>
          <a:stretch/>
        </p:blipFill>
        <p:spPr>
          <a:xfrm>
            <a:off x="4639056" y="10"/>
            <a:ext cx="7552944" cy="6857990"/>
          </a:xfrm>
          <a:prstGeom prst="rect">
            <a:avLst/>
          </a:prstGeom>
          <a:effectLst/>
        </p:spPr>
      </p:pic>
      <p:sp>
        <p:nvSpPr>
          <p:cNvPr id="2" name="Plassholder for bunntekst 1">
            <a:extLst>
              <a:ext uri="{FF2B5EF4-FFF2-40B4-BE49-F238E27FC236}">
                <a16:creationId xmlns:a16="http://schemas.microsoft.com/office/drawing/2014/main" id="{9133D3ED-8280-527C-570E-0AA699A2FB12}"/>
              </a:ext>
            </a:extLst>
          </p:cNvPr>
          <p:cNvSpPr>
            <a:spLocks noGrp="1"/>
          </p:cNvSpPr>
          <p:nvPr>
            <p:ph type="ftr" sz="quarter" idx="3"/>
          </p:nvPr>
        </p:nvSpPr>
        <p:spPr/>
        <p:txBody>
          <a:bodyPr/>
          <a:lstStyle/>
          <a:p>
            <a:endParaRPr lang="en-NO"/>
          </a:p>
        </p:txBody>
      </p:sp>
    </p:spTree>
    <p:extLst>
      <p:ext uri="{BB962C8B-B14F-4D97-AF65-F5344CB8AC3E}">
        <p14:creationId xmlns:p14="http://schemas.microsoft.com/office/powerpoint/2010/main" val="2562096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3">
            <a:extLst>
              <a:ext uri="{FF2B5EF4-FFF2-40B4-BE49-F238E27FC236}">
                <a16:creationId xmlns:a16="http://schemas.microsoft.com/office/drawing/2014/main" id="{A4718CFC-39D8-98F5-6E6A-F7AB63837624}"/>
              </a:ext>
            </a:extLst>
          </p:cNvPr>
          <p:cNvSpPr>
            <a:spLocks noGrp="1"/>
          </p:cNvSpPr>
          <p:nvPr>
            <p:ph type="title"/>
          </p:nvPr>
        </p:nvSpPr>
        <p:spPr>
          <a:xfrm>
            <a:off x="809976" y="-2081"/>
            <a:ext cx="10926000" cy="1350000"/>
          </a:xfrm>
        </p:spPr>
        <p:txBody>
          <a:bodyPr/>
          <a:lstStyle/>
          <a:p>
            <a:r>
              <a:rPr lang="en-US"/>
              <a:t>Utviklinga av tilsette i helse- og omsorgstenestene</a:t>
            </a:r>
          </a:p>
        </p:txBody>
      </p:sp>
      <p:sp>
        <p:nvSpPr>
          <p:cNvPr id="7" name="Plassholder for innhold 6">
            <a:extLst>
              <a:ext uri="{FF2B5EF4-FFF2-40B4-BE49-F238E27FC236}">
                <a16:creationId xmlns:a16="http://schemas.microsoft.com/office/drawing/2014/main" id="{41C3FBC9-90D9-B089-0FA5-002B4968CD21}"/>
              </a:ext>
            </a:extLst>
          </p:cNvPr>
          <p:cNvSpPr>
            <a:spLocks noGrp="1"/>
          </p:cNvSpPr>
          <p:nvPr>
            <p:ph idx="12"/>
          </p:nvPr>
        </p:nvSpPr>
        <p:spPr>
          <a:xfrm>
            <a:off x="6479976" y="1347919"/>
            <a:ext cx="5256000" cy="5058000"/>
          </a:xfrm>
        </p:spPr>
        <p:txBody>
          <a:bodyPr vert="horz" lIns="180000" tIns="180000" rIns="180000" bIns="180000" rtlCol="0" anchor="t">
            <a:normAutofit/>
          </a:bodyPr>
          <a:lstStyle/>
          <a:p>
            <a:pPr fontAlgn="base">
              <a:lnSpc>
                <a:spcPct val="90000"/>
              </a:lnSpc>
            </a:pPr>
            <a:r>
              <a:rPr lang="nb-NO">
                <a:effectLst/>
              </a:rPr>
              <a:t>I dag </a:t>
            </a:r>
            <a:r>
              <a:rPr lang="nb-NO"/>
              <a:t>er</a:t>
            </a:r>
            <a:r>
              <a:rPr lang="nb-NO">
                <a:effectLst/>
              </a:rPr>
              <a:t> </a:t>
            </a:r>
            <a:r>
              <a:rPr lang="nb-NO"/>
              <a:t>det over</a:t>
            </a:r>
            <a:r>
              <a:rPr lang="nb-NO">
                <a:effectLst/>
              </a:rPr>
              <a:t> 400 000 </a:t>
            </a:r>
            <a:r>
              <a:rPr lang="nb-NO"/>
              <a:t>sysselsette</a:t>
            </a:r>
            <a:r>
              <a:rPr lang="nb-NO">
                <a:effectLst/>
              </a:rPr>
              <a:t> i helse- og </a:t>
            </a:r>
            <a:r>
              <a:rPr lang="nb-NO" err="1">
                <a:effectLst/>
              </a:rPr>
              <a:t>omsorgstenestene</a:t>
            </a:r>
            <a:endParaRPr lang="nb-NO">
              <a:effectLst/>
            </a:endParaRPr>
          </a:p>
          <a:p>
            <a:pPr marL="0" indent="0" fontAlgn="base">
              <a:lnSpc>
                <a:spcPct val="90000"/>
              </a:lnSpc>
              <a:buNone/>
            </a:pPr>
            <a:endParaRPr lang="nb-NO">
              <a:effectLst/>
              <a:cs typeface="Calibri" panose="020F0502020204030204"/>
            </a:endParaRPr>
          </a:p>
          <a:p>
            <a:pPr fontAlgn="base">
              <a:lnSpc>
                <a:spcPct val="90000"/>
              </a:lnSpc>
            </a:pPr>
            <a:r>
              <a:rPr lang="nb-NO">
                <a:effectLst/>
              </a:rPr>
              <a:t>Norge ligg på toppen i Europa i ressursbruk til helse- og </a:t>
            </a:r>
            <a:r>
              <a:rPr lang="nb-NO" err="1">
                <a:effectLst/>
              </a:rPr>
              <a:t>omsorgstenestene</a:t>
            </a:r>
            <a:endParaRPr lang="nb-NO">
              <a:effectLst/>
            </a:endParaRPr>
          </a:p>
          <a:p>
            <a:pPr fontAlgn="base">
              <a:lnSpc>
                <a:spcPct val="90000"/>
              </a:lnSpc>
            </a:pPr>
            <a:endParaRPr lang="nb-NO">
              <a:effectLst/>
            </a:endParaRPr>
          </a:p>
          <a:p>
            <a:pPr fontAlgn="base">
              <a:lnSpc>
                <a:spcPct val="90000"/>
              </a:lnSpc>
            </a:pPr>
            <a:r>
              <a:rPr lang="nb-NO">
                <a:effectLst/>
              </a:rPr>
              <a:t>Det har lenge </a:t>
            </a:r>
            <a:r>
              <a:rPr lang="nb-NO" err="1">
                <a:effectLst/>
              </a:rPr>
              <a:t>vore</a:t>
            </a:r>
            <a:r>
              <a:rPr lang="nb-NO">
                <a:effectLst/>
              </a:rPr>
              <a:t> </a:t>
            </a:r>
            <a:r>
              <a:rPr lang="nb-NO" err="1">
                <a:effectLst/>
              </a:rPr>
              <a:t>kjend</a:t>
            </a:r>
            <a:r>
              <a:rPr lang="nb-NO">
                <a:effectLst/>
              </a:rPr>
              <a:t> at </a:t>
            </a:r>
            <a:r>
              <a:rPr lang="nb-NO"/>
              <a:t>tal </a:t>
            </a:r>
            <a:r>
              <a:rPr lang="nb-NO">
                <a:effectLst/>
              </a:rPr>
              <a:t>eldre vil </a:t>
            </a:r>
            <a:r>
              <a:rPr lang="nb-NO" err="1">
                <a:effectLst/>
              </a:rPr>
              <a:t>auke</a:t>
            </a:r>
            <a:r>
              <a:rPr lang="nb-NO">
                <a:effectLst/>
              </a:rPr>
              <a:t> sterkt og at </a:t>
            </a:r>
            <a:r>
              <a:rPr lang="nb-NO" err="1">
                <a:effectLst/>
              </a:rPr>
              <a:t>etterspurnaden</a:t>
            </a:r>
            <a:r>
              <a:rPr lang="nb-NO">
                <a:effectLst/>
              </a:rPr>
              <a:t> etter helse- og </a:t>
            </a:r>
            <a:r>
              <a:rPr lang="nb-NO" err="1">
                <a:effectLst/>
              </a:rPr>
              <a:t>omsorgtenester</a:t>
            </a:r>
            <a:r>
              <a:rPr lang="nb-NO">
                <a:effectLst/>
              </a:rPr>
              <a:t> vil </a:t>
            </a:r>
            <a:r>
              <a:rPr lang="nb-NO" err="1">
                <a:effectLst/>
              </a:rPr>
              <a:t>auke</a:t>
            </a:r>
            <a:endParaRPr lang="nb-NO"/>
          </a:p>
          <a:p>
            <a:pPr fontAlgn="base">
              <a:lnSpc>
                <a:spcPct val="90000"/>
              </a:lnSpc>
            </a:pPr>
            <a:endParaRPr lang="nb-NO">
              <a:effectLst/>
            </a:endParaRPr>
          </a:p>
          <a:p>
            <a:pPr>
              <a:lnSpc>
                <a:spcPct val="90000"/>
              </a:lnSpc>
            </a:pPr>
            <a:r>
              <a:rPr lang="nb-NO"/>
              <a:t>Mange</a:t>
            </a:r>
            <a:r>
              <a:rPr lang="nb-NO">
                <a:effectLst/>
              </a:rPr>
              <a:t> </a:t>
            </a:r>
            <a:r>
              <a:rPr lang="nb-NO" err="1">
                <a:effectLst/>
              </a:rPr>
              <a:t>kommunar</a:t>
            </a:r>
            <a:r>
              <a:rPr lang="nb-NO">
                <a:effectLst/>
              </a:rPr>
              <a:t> og </a:t>
            </a:r>
            <a:r>
              <a:rPr lang="nb-NO" err="1">
                <a:effectLst/>
              </a:rPr>
              <a:t>helseføretak</a:t>
            </a:r>
            <a:r>
              <a:rPr lang="nb-NO">
                <a:effectLst/>
              </a:rPr>
              <a:t> står alt i ei bemanningskrise</a:t>
            </a:r>
          </a:p>
          <a:p>
            <a:pPr marL="0" indent="0">
              <a:lnSpc>
                <a:spcPct val="90000"/>
              </a:lnSpc>
              <a:buNone/>
            </a:pPr>
            <a:endParaRPr lang="nb-NO">
              <a:effectLst/>
            </a:endParaRPr>
          </a:p>
          <a:p>
            <a:pPr>
              <a:lnSpc>
                <a:spcPct val="90000"/>
              </a:lnSpc>
            </a:pPr>
            <a:endParaRPr lang="nb-NO">
              <a:effectLst/>
            </a:endParaRPr>
          </a:p>
        </p:txBody>
      </p:sp>
      <p:pic>
        <p:nvPicPr>
          <p:cNvPr id="5" name="Plassholder for innhold 4">
            <a:extLst>
              <a:ext uri="{FF2B5EF4-FFF2-40B4-BE49-F238E27FC236}">
                <a16:creationId xmlns:a16="http://schemas.microsoft.com/office/drawing/2014/main" id="{8D61F0AB-BD14-4D39-1026-BC0F9A9E5F06}"/>
              </a:ext>
            </a:extLst>
          </p:cNvPr>
          <p:cNvPicPr>
            <a:picLocks noGrp="1" noChangeAspect="1"/>
          </p:cNvPicPr>
          <p:nvPr>
            <p:ph idx="1"/>
          </p:nvPr>
        </p:nvPicPr>
        <p:blipFill>
          <a:blip r:embed="rId3"/>
          <a:stretch>
            <a:fillRect/>
          </a:stretch>
        </p:blipFill>
        <p:spPr>
          <a:xfrm>
            <a:off x="936678" y="1352550"/>
            <a:ext cx="5002107" cy="5057775"/>
          </a:xfrm>
        </p:spPr>
      </p:pic>
      <p:sp>
        <p:nvSpPr>
          <p:cNvPr id="2" name="Plassholder for bunntekst 1">
            <a:extLst>
              <a:ext uri="{FF2B5EF4-FFF2-40B4-BE49-F238E27FC236}">
                <a16:creationId xmlns:a16="http://schemas.microsoft.com/office/drawing/2014/main" id="{479D94A7-88B2-C7D3-09F6-050A3E96D676}"/>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40785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D8C2915-2833-B7FA-BE30-C7684CBF25A6}"/>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3800" kern="1200" err="1">
                <a:solidFill>
                  <a:schemeClr val="tx1"/>
                </a:solidFill>
                <a:latin typeface="+mj-lt"/>
                <a:ea typeface="+mj-ea"/>
                <a:cs typeface="+mj-cs"/>
              </a:rPr>
              <a:t>Auken</a:t>
            </a:r>
            <a:r>
              <a:rPr lang="en-US" sz="3800" kern="1200">
                <a:solidFill>
                  <a:schemeClr val="tx1"/>
                </a:solidFill>
                <a:latin typeface="+mj-lt"/>
                <a:ea typeface="+mj-ea"/>
                <a:cs typeface="+mj-cs"/>
              </a:rPr>
              <a:t> </a:t>
            </a:r>
            <a:r>
              <a:rPr lang="en-US" sz="3800" kern="1200" err="1">
                <a:solidFill>
                  <a:schemeClr val="tx1"/>
                </a:solidFill>
                <a:latin typeface="+mj-lt"/>
                <a:ea typeface="+mj-ea"/>
                <a:cs typeface="+mj-cs"/>
              </a:rPr>
              <a:t>kan</a:t>
            </a:r>
            <a:r>
              <a:rPr lang="en-US" sz="3800" kern="1200">
                <a:solidFill>
                  <a:schemeClr val="tx1"/>
                </a:solidFill>
                <a:latin typeface="+mj-lt"/>
                <a:ea typeface="+mj-ea"/>
                <a:cs typeface="+mj-cs"/>
              </a:rPr>
              <a:t> </a:t>
            </a:r>
            <a:r>
              <a:rPr lang="en-US" sz="3800" kern="1200" err="1">
                <a:solidFill>
                  <a:schemeClr val="tx1"/>
                </a:solidFill>
                <a:latin typeface="+mj-lt"/>
                <a:ea typeface="+mj-ea"/>
                <a:cs typeface="+mj-cs"/>
              </a:rPr>
              <a:t>ikkje</a:t>
            </a:r>
            <a:r>
              <a:rPr lang="en-US" sz="3800" kern="1200">
                <a:solidFill>
                  <a:schemeClr val="tx1"/>
                </a:solidFill>
                <a:latin typeface="+mj-lt"/>
                <a:ea typeface="+mj-ea"/>
                <a:cs typeface="+mj-cs"/>
              </a:rPr>
              <a:t> </a:t>
            </a:r>
            <a:r>
              <a:rPr lang="en-US" sz="3800" kern="1200" err="1">
                <a:solidFill>
                  <a:schemeClr val="tx1"/>
                </a:solidFill>
                <a:latin typeface="+mj-lt"/>
                <a:ea typeface="+mj-ea"/>
                <a:cs typeface="+mj-cs"/>
              </a:rPr>
              <a:t>halde</a:t>
            </a:r>
            <a:r>
              <a:rPr lang="en-US" sz="3800" kern="1200">
                <a:solidFill>
                  <a:schemeClr val="tx1"/>
                </a:solidFill>
                <a:latin typeface="+mj-lt"/>
                <a:ea typeface="+mj-ea"/>
                <a:cs typeface="+mj-cs"/>
              </a:rPr>
              <a:t> </a:t>
            </a:r>
            <a:r>
              <a:rPr lang="en-US" sz="3800" kern="1200" err="1">
                <a:solidFill>
                  <a:schemeClr val="tx1"/>
                </a:solidFill>
                <a:latin typeface="+mj-lt"/>
                <a:ea typeface="+mj-ea"/>
                <a:cs typeface="+mj-cs"/>
              </a:rPr>
              <a:t>fram</a:t>
            </a:r>
            <a:endParaRPr lang="en-US" sz="3800" kern="1200">
              <a:solidFill>
                <a:schemeClr val="tx1"/>
              </a:solidFill>
              <a:latin typeface="+mj-lt"/>
              <a:ea typeface="+mj-ea"/>
              <a:cs typeface="+mj-cs"/>
            </a:endParaRPr>
          </a:p>
        </p:txBody>
      </p:sp>
      <p:sp>
        <p:nvSpPr>
          <p:cNvPr id="16"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lassholder for innhold 3">
            <a:extLst>
              <a:ext uri="{FF2B5EF4-FFF2-40B4-BE49-F238E27FC236}">
                <a16:creationId xmlns:a16="http://schemas.microsoft.com/office/drawing/2014/main" id="{7756732C-1095-4024-B668-DF82EC2ED556}"/>
              </a:ext>
            </a:extLst>
          </p:cNvPr>
          <p:cNvSpPr>
            <a:spLocks noGrp="1"/>
          </p:cNvSpPr>
          <p:nvPr>
            <p:ph sz="half" idx="2"/>
          </p:nvPr>
        </p:nvSpPr>
        <p:spPr>
          <a:xfrm>
            <a:off x="630935" y="2686756"/>
            <a:ext cx="3884621" cy="3944112"/>
          </a:xfrm>
        </p:spPr>
        <p:txBody>
          <a:bodyPr vert="horz" lIns="91440" tIns="45720" rIns="91440" bIns="45720" rtlCol="0" anchor="t">
            <a:normAutofit/>
          </a:bodyPr>
          <a:lstStyle/>
          <a:p>
            <a:pPr marL="0" marR="0" lvl="0" fontAlgn="auto">
              <a:spcBef>
                <a:spcPts val="0"/>
              </a:spcBef>
              <a:spcAft>
                <a:spcPts val="0"/>
              </a:spcAft>
              <a:buClrTx/>
              <a:buSzTx/>
              <a:tabLst/>
              <a:defRPr/>
            </a:pPr>
            <a:r>
              <a:rPr lang="en-US" sz="1800"/>
              <a:t>Helse- </a:t>
            </a:r>
            <a:r>
              <a:rPr lang="en-US" sz="1800" err="1"/>
              <a:t>og</a:t>
            </a:r>
            <a:r>
              <a:rPr lang="en-US" sz="1800"/>
              <a:t> </a:t>
            </a:r>
            <a:r>
              <a:rPr lang="en-US" sz="1800" err="1"/>
              <a:t>sosialtenestene</a:t>
            </a:r>
            <a:r>
              <a:rPr lang="en-US" sz="1800"/>
              <a:t> er Norge </a:t>
            </a:r>
            <a:r>
              <a:rPr lang="en-US" sz="1800" err="1"/>
              <a:t>si</a:t>
            </a:r>
            <a:r>
              <a:rPr lang="en-US" sz="1800"/>
              <a:t> </a:t>
            </a:r>
            <a:r>
              <a:rPr lang="en-US" sz="1800" err="1"/>
              <a:t>største</a:t>
            </a:r>
            <a:r>
              <a:rPr lang="en-US" sz="1800"/>
              <a:t> </a:t>
            </a:r>
            <a:r>
              <a:rPr lang="en-US" sz="1800" err="1"/>
              <a:t>næring</a:t>
            </a:r>
            <a:r>
              <a:rPr lang="en-US" sz="1800"/>
              <a:t> </a:t>
            </a:r>
            <a:r>
              <a:rPr lang="en-US" sz="1800" err="1"/>
              <a:t>og</a:t>
            </a:r>
            <a:r>
              <a:rPr lang="en-US" sz="1800"/>
              <a:t> </a:t>
            </a:r>
            <a:r>
              <a:rPr lang="en-US" sz="1800" err="1"/>
              <a:t>står</a:t>
            </a:r>
            <a:r>
              <a:rPr lang="en-US" sz="1800"/>
              <a:t> for </a:t>
            </a:r>
            <a:r>
              <a:rPr lang="en-US" sz="1800" err="1"/>
              <a:t>litt</a:t>
            </a:r>
            <a:r>
              <a:rPr lang="en-US" sz="1800"/>
              <a:t> over 20% av den </a:t>
            </a:r>
            <a:r>
              <a:rPr lang="en-US" sz="1800" err="1"/>
              <a:t>samla</a:t>
            </a:r>
            <a:r>
              <a:rPr lang="en-US" sz="1800"/>
              <a:t> </a:t>
            </a:r>
            <a:r>
              <a:rPr lang="en-US" sz="1800" err="1"/>
              <a:t>sysselsettinga</a:t>
            </a:r>
            <a:r>
              <a:rPr lang="en-US" sz="1800"/>
              <a:t>. </a:t>
            </a:r>
            <a:r>
              <a:rPr lang="en-US" sz="1800" err="1"/>
              <a:t>Samstundes</a:t>
            </a:r>
            <a:r>
              <a:rPr lang="en-US" sz="1800"/>
              <a:t> </a:t>
            </a:r>
            <a:r>
              <a:rPr lang="en-US" sz="1800" err="1"/>
              <a:t>manglar</a:t>
            </a:r>
            <a:r>
              <a:rPr lang="en-US" sz="1800"/>
              <a:t> </a:t>
            </a:r>
            <a:r>
              <a:rPr lang="en-US" sz="1800" err="1"/>
              <a:t>sektoren</a:t>
            </a:r>
            <a:r>
              <a:rPr lang="en-US" sz="1800"/>
              <a:t> </a:t>
            </a:r>
            <a:r>
              <a:rPr lang="en-US" sz="1800" err="1"/>
              <a:t>flest</a:t>
            </a:r>
            <a:r>
              <a:rPr lang="en-US" sz="1800"/>
              <a:t> folk, </a:t>
            </a:r>
            <a:r>
              <a:rPr lang="en-US" sz="1800" err="1"/>
              <a:t>og</a:t>
            </a:r>
            <a:r>
              <a:rPr lang="en-US" sz="1800"/>
              <a:t> </a:t>
            </a:r>
            <a:r>
              <a:rPr lang="en-US" sz="1800" err="1"/>
              <a:t>står</a:t>
            </a:r>
            <a:r>
              <a:rPr lang="en-US" sz="1800"/>
              <a:t> for 22 </a:t>
            </a:r>
            <a:r>
              <a:rPr lang="en-US" sz="1800" err="1"/>
              <a:t>prosent</a:t>
            </a:r>
            <a:r>
              <a:rPr lang="en-US" sz="1800"/>
              <a:t> av den </a:t>
            </a:r>
            <a:r>
              <a:rPr lang="en-US" sz="1800" err="1"/>
              <a:t>samla</a:t>
            </a:r>
            <a:r>
              <a:rPr lang="en-US" sz="1800"/>
              <a:t> </a:t>
            </a:r>
            <a:r>
              <a:rPr lang="en-US" sz="1800" err="1"/>
              <a:t>arbeidskraftmangelen</a:t>
            </a:r>
            <a:r>
              <a:rPr lang="en-US" sz="1800"/>
              <a:t> </a:t>
            </a:r>
            <a:r>
              <a:rPr lang="en-US" sz="1800" err="1"/>
              <a:t>i</a:t>
            </a:r>
            <a:r>
              <a:rPr lang="en-US" sz="1800"/>
              <a:t> 2022. </a:t>
            </a:r>
          </a:p>
          <a:p>
            <a:pPr marL="0" marR="0" lvl="0" indent="0" fontAlgn="auto">
              <a:spcBef>
                <a:spcPts val="0"/>
              </a:spcBef>
              <a:spcAft>
                <a:spcPts val="0"/>
              </a:spcAft>
              <a:buClrTx/>
              <a:buSzTx/>
              <a:buNone/>
              <a:tabLst/>
              <a:defRPr/>
            </a:pPr>
            <a:endParaRPr lang="en-US" sz="1800"/>
          </a:p>
          <a:p>
            <a:pPr marL="0"/>
            <a:r>
              <a:rPr lang="en-US" sz="1800" err="1"/>
              <a:t>Helsepersonellkommisjonen</a:t>
            </a:r>
            <a:r>
              <a:rPr lang="en-US" sz="1800"/>
              <a:t> </a:t>
            </a:r>
            <a:r>
              <a:rPr lang="en-US" sz="1800" err="1"/>
              <a:t>vurderer</a:t>
            </a:r>
            <a:r>
              <a:rPr lang="en-US" sz="1800"/>
              <a:t> at </a:t>
            </a:r>
            <a:r>
              <a:rPr lang="en-US" sz="1800" err="1"/>
              <a:t>helse</a:t>
            </a:r>
            <a:r>
              <a:rPr lang="en-US" sz="1800"/>
              <a:t>- </a:t>
            </a:r>
            <a:r>
              <a:rPr lang="en-US" sz="1800" err="1"/>
              <a:t>og</a:t>
            </a:r>
            <a:r>
              <a:rPr lang="en-US" sz="1800"/>
              <a:t> </a:t>
            </a:r>
            <a:r>
              <a:rPr lang="en-US" sz="1800" err="1"/>
              <a:t>omsorgstenesta</a:t>
            </a:r>
            <a:r>
              <a:rPr lang="en-US" sz="1800"/>
              <a:t> sin del av </a:t>
            </a:r>
            <a:r>
              <a:rPr lang="en-US" sz="1800" err="1"/>
              <a:t>samfunnet</a:t>
            </a:r>
            <a:r>
              <a:rPr lang="en-US" sz="1800"/>
              <a:t> sin </a:t>
            </a:r>
            <a:r>
              <a:rPr lang="en-US" sz="1800" err="1"/>
              <a:t>totale</a:t>
            </a:r>
            <a:r>
              <a:rPr lang="en-US" sz="1800"/>
              <a:t> </a:t>
            </a:r>
            <a:r>
              <a:rPr lang="en-US" sz="1800" err="1"/>
              <a:t>arbeidsstyrke</a:t>
            </a:r>
            <a:r>
              <a:rPr lang="en-US" sz="1800"/>
              <a:t> </a:t>
            </a:r>
            <a:r>
              <a:rPr lang="en-US" sz="1800" err="1"/>
              <a:t>ikkje</a:t>
            </a:r>
            <a:r>
              <a:rPr lang="en-US" sz="1800"/>
              <a:t> </a:t>
            </a:r>
            <a:r>
              <a:rPr lang="en-US" sz="1800" err="1"/>
              <a:t>kan</a:t>
            </a:r>
            <a:r>
              <a:rPr lang="en-US" sz="1800"/>
              <a:t> </a:t>
            </a:r>
            <a:r>
              <a:rPr lang="en-US" sz="1800" err="1"/>
              <a:t>auke</a:t>
            </a:r>
            <a:r>
              <a:rPr lang="en-US" sz="1800"/>
              <a:t> </a:t>
            </a:r>
            <a:r>
              <a:rPr lang="en-US" sz="1800" err="1"/>
              <a:t>vesentleg</a:t>
            </a:r>
            <a:r>
              <a:rPr lang="en-US" sz="1800"/>
              <a:t>, </a:t>
            </a:r>
            <a:r>
              <a:rPr lang="en-US" sz="1800" err="1"/>
              <a:t>slik</a:t>
            </a:r>
            <a:r>
              <a:rPr lang="en-US" sz="1800"/>
              <a:t> at </a:t>
            </a:r>
            <a:r>
              <a:rPr lang="en-US" sz="1800" err="1"/>
              <a:t>samla</a:t>
            </a:r>
            <a:r>
              <a:rPr lang="en-US" sz="1800"/>
              <a:t> </a:t>
            </a:r>
            <a:r>
              <a:rPr lang="en-US" sz="1800" err="1"/>
              <a:t>sysselsetting</a:t>
            </a:r>
            <a:r>
              <a:rPr lang="en-US" sz="1800"/>
              <a:t> </a:t>
            </a:r>
            <a:r>
              <a:rPr lang="en-US" sz="1800" err="1"/>
              <a:t>i</a:t>
            </a:r>
            <a:r>
              <a:rPr lang="en-US" sz="1800"/>
              <a:t> </a:t>
            </a:r>
            <a:r>
              <a:rPr lang="en-US" sz="1800" err="1"/>
              <a:t>tenestene</a:t>
            </a:r>
            <a:r>
              <a:rPr lang="en-US" sz="1800"/>
              <a:t> </a:t>
            </a:r>
            <a:r>
              <a:rPr lang="en-US" sz="1800" err="1"/>
              <a:t>blir</a:t>
            </a:r>
            <a:r>
              <a:rPr lang="en-US" sz="1800"/>
              <a:t> </a:t>
            </a:r>
            <a:r>
              <a:rPr lang="en-US" sz="1800" err="1"/>
              <a:t>rundt</a:t>
            </a:r>
            <a:r>
              <a:rPr lang="en-US" sz="1800"/>
              <a:t> 15 </a:t>
            </a:r>
            <a:r>
              <a:rPr lang="en-US" sz="1800" err="1"/>
              <a:t>prosent</a:t>
            </a:r>
            <a:r>
              <a:rPr lang="en-US" sz="1800"/>
              <a:t> av </a:t>
            </a:r>
            <a:r>
              <a:rPr lang="en-US" sz="1800" err="1"/>
              <a:t>dei</a:t>
            </a:r>
            <a:r>
              <a:rPr lang="en-US" sz="1800"/>
              <a:t> </a:t>
            </a:r>
            <a:r>
              <a:rPr lang="en-US" sz="1800" err="1"/>
              <a:t>sysselsatte</a:t>
            </a:r>
            <a:r>
              <a:rPr lang="en-US" sz="1800"/>
              <a:t> </a:t>
            </a:r>
            <a:r>
              <a:rPr lang="en-US" sz="1800" err="1"/>
              <a:t>i</a:t>
            </a:r>
            <a:r>
              <a:rPr lang="en-US" sz="1800"/>
              <a:t> </a:t>
            </a:r>
            <a:r>
              <a:rPr lang="en-US" sz="1800" err="1"/>
              <a:t>åra</a:t>
            </a:r>
            <a:r>
              <a:rPr lang="en-US" sz="1800"/>
              <a:t> </a:t>
            </a:r>
            <a:r>
              <a:rPr lang="en-US" sz="1800" err="1"/>
              <a:t>framover</a:t>
            </a:r>
            <a:r>
              <a:rPr lang="en-US" sz="1500"/>
              <a:t>. </a:t>
            </a:r>
          </a:p>
        </p:txBody>
      </p:sp>
      <p:pic>
        <p:nvPicPr>
          <p:cNvPr id="9" name="Plassholder for innhold 8" descr="Et bilde som inneholder stridsvogn&#10;&#10;Automatisk generert beskrivelse">
            <a:extLst>
              <a:ext uri="{FF2B5EF4-FFF2-40B4-BE49-F238E27FC236}">
                <a16:creationId xmlns:a16="http://schemas.microsoft.com/office/drawing/2014/main" id="{8FC978AF-5ABC-FE73-0EC6-B8852DBCFA2D}"/>
              </a:ext>
            </a:extLst>
          </p:cNvPr>
          <p:cNvPicPr>
            <a:picLocks noGrp="1" noChangeAspect="1"/>
          </p:cNvPicPr>
          <p:nvPr>
            <p:ph sz="half" idx="1"/>
          </p:nvPr>
        </p:nvPicPr>
        <p:blipFill>
          <a:blip r:embed="rId3"/>
          <a:stretch>
            <a:fillRect/>
          </a:stretch>
        </p:blipFill>
        <p:spPr>
          <a:xfrm>
            <a:off x="4841769" y="1711700"/>
            <a:ext cx="6903720" cy="3434600"/>
          </a:xfrm>
          <a:prstGeom prst="rect">
            <a:avLst/>
          </a:prstGeom>
        </p:spPr>
      </p:pic>
      <p:sp>
        <p:nvSpPr>
          <p:cNvPr id="10" name="Plassholder for bunntekst 9">
            <a:extLst>
              <a:ext uri="{FF2B5EF4-FFF2-40B4-BE49-F238E27FC236}">
                <a16:creationId xmlns:a16="http://schemas.microsoft.com/office/drawing/2014/main" id="{DE247768-4290-7C04-B94E-275ECAB97967}"/>
              </a:ext>
            </a:extLst>
          </p:cNvPr>
          <p:cNvSpPr>
            <a:spLocks noGrp="1"/>
          </p:cNvSpPr>
          <p:nvPr>
            <p:ph type="ftr" sz="quarter" idx="3"/>
          </p:nvPr>
        </p:nvSpPr>
        <p:spPr/>
        <p:txBody>
          <a:bodyPr/>
          <a:lstStyle/>
          <a:p>
            <a:endParaRPr lang="en-NO"/>
          </a:p>
        </p:txBody>
      </p:sp>
    </p:spTree>
    <p:extLst>
      <p:ext uri="{BB962C8B-B14F-4D97-AF65-F5344CB8AC3E}">
        <p14:creationId xmlns:p14="http://schemas.microsoft.com/office/powerpoint/2010/main" val="1369717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tel 4">
            <a:extLst>
              <a:ext uri="{FF2B5EF4-FFF2-40B4-BE49-F238E27FC236}">
                <a16:creationId xmlns:a16="http://schemas.microsoft.com/office/drawing/2014/main" id="{520F1897-63DA-6A78-7635-64CFA95D9DD4}"/>
              </a:ext>
            </a:extLst>
          </p:cNvPr>
          <p:cNvSpPr>
            <a:spLocks noGrp="1"/>
          </p:cNvSpPr>
          <p:nvPr>
            <p:ph type="title"/>
          </p:nvPr>
        </p:nvSpPr>
        <p:spPr>
          <a:xfrm>
            <a:off x="704525" y="4518995"/>
            <a:ext cx="3571810" cy="1962125"/>
          </a:xfrm>
        </p:spPr>
        <p:txBody>
          <a:bodyPr vert="horz" lIns="91440" tIns="45720" rIns="91440" bIns="45720" rtlCol="0" anchor="b">
            <a:normAutofit/>
          </a:bodyPr>
          <a:lstStyle/>
          <a:p>
            <a:r>
              <a:rPr lang="en-US" sz="4100" kern="1200">
                <a:solidFill>
                  <a:schemeClr val="tx1"/>
                </a:solidFill>
                <a:latin typeface="+mj-lt"/>
                <a:ea typeface="+mj-ea"/>
                <a:cs typeface="+mj-cs"/>
                <a:hlinkClick r:id="rId2"/>
              </a:rPr>
              <a:t>Utsynsmeldinga 2023:30</a:t>
            </a:r>
            <a:br>
              <a:rPr lang="en-US" sz="4100" kern="1200">
                <a:solidFill>
                  <a:schemeClr val="tx1"/>
                </a:solidFill>
                <a:latin typeface="+mj-lt"/>
                <a:ea typeface="+mj-ea"/>
                <a:cs typeface="+mj-cs"/>
              </a:rPr>
            </a:br>
            <a:endParaRPr lang="en-US" sz="4100" kern="1200">
              <a:solidFill>
                <a:schemeClr val="tx1"/>
              </a:solidFill>
              <a:latin typeface="+mj-lt"/>
              <a:ea typeface="+mj-ea"/>
              <a:cs typeface="+mj-cs"/>
            </a:endParaRPr>
          </a:p>
        </p:txBody>
      </p:sp>
      <p:sp>
        <p:nvSpPr>
          <p:cNvPr id="2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lassholder for bilde 11" descr="Et bilde som inneholder stridsvogn&#10;&#10;Automatisk generert beskrivelse">
            <a:extLst>
              <a:ext uri="{FF2B5EF4-FFF2-40B4-BE49-F238E27FC236}">
                <a16:creationId xmlns:a16="http://schemas.microsoft.com/office/drawing/2014/main" id="{AA346CB8-E4C2-3B1E-9A50-E817B7C4CEAA}"/>
              </a:ext>
            </a:extLst>
          </p:cNvPr>
          <p:cNvPicPr>
            <a:picLocks noGrp="1" noChangeAspect="1"/>
          </p:cNvPicPr>
          <p:nvPr>
            <p:ph type="pic" idx="1"/>
          </p:nvPr>
        </p:nvPicPr>
        <p:blipFill rotWithShape="1">
          <a:blip r:embed="rId3"/>
          <a:srcRect l="3631" r="3634" b="2"/>
          <a:stretch/>
        </p:blipFill>
        <p:spPr>
          <a:xfrm>
            <a:off x="4654296" y="993864"/>
            <a:ext cx="7214616" cy="4842839"/>
          </a:xfrm>
          <a:prstGeom prst="rect">
            <a:avLst/>
          </a:prstGeom>
        </p:spPr>
      </p:pic>
      <p:pic>
        <p:nvPicPr>
          <p:cNvPr id="2" name="Bilde 1">
            <a:extLst>
              <a:ext uri="{FF2B5EF4-FFF2-40B4-BE49-F238E27FC236}">
                <a16:creationId xmlns:a16="http://schemas.microsoft.com/office/drawing/2014/main" id="{461A261C-7CD4-1690-1C77-D6ABE75D7F24}"/>
              </a:ext>
            </a:extLst>
          </p:cNvPr>
          <p:cNvPicPr>
            <a:picLocks noChangeAspect="1"/>
          </p:cNvPicPr>
          <p:nvPr/>
        </p:nvPicPr>
        <p:blipFill>
          <a:blip r:embed="rId4"/>
          <a:stretch>
            <a:fillRect/>
          </a:stretch>
        </p:blipFill>
        <p:spPr>
          <a:xfrm>
            <a:off x="1207747" y="1525789"/>
            <a:ext cx="1921260" cy="2744659"/>
          </a:xfrm>
          <a:prstGeom prst="rect">
            <a:avLst/>
          </a:prstGeom>
          <a:noFill/>
          <a:ln>
            <a:noFill/>
          </a:ln>
        </p:spPr>
      </p:pic>
      <p:sp>
        <p:nvSpPr>
          <p:cNvPr id="3" name="Plassholder for bunntekst 2">
            <a:extLst>
              <a:ext uri="{FF2B5EF4-FFF2-40B4-BE49-F238E27FC236}">
                <a16:creationId xmlns:a16="http://schemas.microsoft.com/office/drawing/2014/main" id="{76845976-BC39-25CB-E9E4-90518E60237C}"/>
              </a:ext>
            </a:extLst>
          </p:cNvPr>
          <p:cNvSpPr>
            <a:spLocks noGrp="1"/>
          </p:cNvSpPr>
          <p:nvPr>
            <p:ph type="ftr" sz="quarter" idx="3"/>
          </p:nvPr>
        </p:nvSpPr>
        <p:spPr/>
        <p:txBody>
          <a:bodyPr/>
          <a:lstStyle/>
          <a:p>
            <a:endParaRPr lang="en-NO"/>
          </a:p>
        </p:txBody>
      </p:sp>
    </p:spTree>
    <p:extLst>
      <p:ext uri="{BB962C8B-B14F-4D97-AF65-F5344CB8AC3E}">
        <p14:creationId xmlns:p14="http://schemas.microsoft.com/office/powerpoint/2010/main" val="85559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30">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3" name="Rectangle 32">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tel 3">
            <a:extLst>
              <a:ext uri="{FF2B5EF4-FFF2-40B4-BE49-F238E27FC236}">
                <a16:creationId xmlns:a16="http://schemas.microsoft.com/office/drawing/2014/main" id="{3BFF49DC-4837-B3FE-DB56-CCADBB0573E1}"/>
              </a:ext>
            </a:extLst>
          </p:cNvPr>
          <p:cNvSpPr>
            <a:spLocks noGrp="1"/>
          </p:cNvSpPr>
          <p:nvPr>
            <p:ph type="title"/>
          </p:nvPr>
        </p:nvSpPr>
        <p:spPr>
          <a:xfrm>
            <a:off x="1115568" y="548640"/>
            <a:ext cx="10308788" cy="1179576"/>
          </a:xfrm>
        </p:spPr>
        <p:txBody>
          <a:bodyPr vert="horz" lIns="91440" tIns="45720" rIns="91440" bIns="45720" rtlCol="0" anchor="ctr">
            <a:normAutofit fontScale="90000"/>
          </a:bodyPr>
          <a:lstStyle/>
          <a:p>
            <a:r>
              <a:rPr lang="en-US" err="1"/>
              <a:t>S</a:t>
            </a:r>
            <a:r>
              <a:rPr lang="en-US" sz="4000" err="1"/>
              <a:t>terkt</a:t>
            </a:r>
            <a:r>
              <a:rPr lang="en-US" sz="4000"/>
              <a:t> </a:t>
            </a:r>
            <a:r>
              <a:rPr lang="en-US" sz="4000" err="1"/>
              <a:t>veksande</a:t>
            </a:r>
            <a:r>
              <a:rPr lang="en-US" sz="4000"/>
              <a:t> </a:t>
            </a:r>
            <a:r>
              <a:rPr lang="en-US" sz="4000" err="1"/>
              <a:t>behov</a:t>
            </a:r>
            <a:r>
              <a:rPr lang="en-US" sz="4000"/>
              <a:t> for </a:t>
            </a:r>
            <a:r>
              <a:rPr lang="en-US" sz="4000" err="1"/>
              <a:t>helse</a:t>
            </a:r>
            <a:r>
              <a:rPr lang="en-US" sz="4000"/>
              <a:t>- </a:t>
            </a:r>
            <a:r>
              <a:rPr lang="en-US" sz="4000" err="1"/>
              <a:t>og</a:t>
            </a:r>
            <a:r>
              <a:rPr lang="en-US" sz="4000"/>
              <a:t> </a:t>
            </a:r>
            <a:r>
              <a:rPr lang="en-US" sz="4000" err="1"/>
              <a:t>omsorgstenester</a:t>
            </a:r>
            <a:endParaRPr lang="en-US">
              <a:latin typeface="+mj-lt"/>
              <a:cs typeface="+mj-cs"/>
            </a:endParaRPr>
          </a:p>
        </p:txBody>
      </p:sp>
      <p:sp>
        <p:nvSpPr>
          <p:cNvPr id="35" name="Rectangle 34">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lassholder for innhold 7" descr="Et bilde som inneholder stridsvogn&#10;&#10;Automatisk generert beskrivelse">
            <a:extLst>
              <a:ext uri="{FF2B5EF4-FFF2-40B4-BE49-F238E27FC236}">
                <a16:creationId xmlns:a16="http://schemas.microsoft.com/office/drawing/2014/main" id="{1EB31D55-D0DA-0D76-36A6-C7DCE8983F9C}"/>
              </a:ext>
            </a:extLst>
          </p:cNvPr>
          <p:cNvPicPr>
            <a:picLocks noGrp="1" noChangeAspect="1"/>
          </p:cNvPicPr>
          <p:nvPr>
            <p:ph sz="half" idx="1"/>
          </p:nvPr>
        </p:nvPicPr>
        <p:blipFill rotWithShape="1">
          <a:blip r:embed="rId3"/>
          <a:srcRect l="10635" r="1921" b="-1"/>
          <a:stretch/>
        </p:blipFill>
        <p:spPr>
          <a:xfrm>
            <a:off x="908304" y="2478024"/>
            <a:ext cx="6009855" cy="3694176"/>
          </a:xfrm>
          <a:prstGeom prst="rect">
            <a:avLst/>
          </a:prstGeom>
        </p:spPr>
      </p:pic>
      <p:sp>
        <p:nvSpPr>
          <p:cNvPr id="6" name="Plassholder for innhold 5">
            <a:extLst>
              <a:ext uri="{FF2B5EF4-FFF2-40B4-BE49-F238E27FC236}">
                <a16:creationId xmlns:a16="http://schemas.microsoft.com/office/drawing/2014/main" id="{784D6E48-BF83-5CCF-E004-7B425F58682A}"/>
              </a:ext>
            </a:extLst>
          </p:cNvPr>
          <p:cNvSpPr>
            <a:spLocks noGrp="1"/>
          </p:cNvSpPr>
          <p:nvPr>
            <p:ph sz="half" idx="2"/>
          </p:nvPr>
        </p:nvSpPr>
        <p:spPr>
          <a:xfrm>
            <a:off x="7411453" y="2478024"/>
            <a:ext cx="3872243" cy="3694176"/>
          </a:xfrm>
        </p:spPr>
        <p:txBody>
          <a:bodyPr vert="horz" lIns="91440" tIns="45720" rIns="91440" bIns="45720" rtlCol="0" anchor="ctr">
            <a:normAutofit/>
          </a:bodyPr>
          <a:lstStyle/>
          <a:p>
            <a:r>
              <a:rPr lang="en-US" sz="1800"/>
              <a:t>Tal </a:t>
            </a:r>
            <a:r>
              <a:rPr lang="en-US" sz="1800" err="1"/>
              <a:t>innbyggjarar</a:t>
            </a:r>
            <a:r>
              <a:rPr lang="en-US" sz="1800"/>
              <a:t> </a:t>
            </a:r>
            <a:r>
              <a:rPr lang="en-US" sz="1800" err="1"/>
              <a:t>eldre</a:t>
            </a:r>
            <a:r>
              <a:rPr lang="en-US" sz="1800"/>
              <a:t> </a:t>
            </a:r>
            <a:r>
              <a:rPr lang="en-US" sz="1800" err="1"/>
              <a:t>enn</a:t>
            </a:r>
            <a:r>
              <a:rPr lang="en-US" sz="1800"/>
              <a:t> 65 </a:t>
            </a:r>
            <a:r>
              <a:rPr lang="en-US" sz="1800" err="1"/>
              <a:t>år</a:t>
            </a:r>
            <a:r>
              <a:rPr lang="en-US" sz="1800"/>
              <a:t> </a:t>
            </a:r>
            <a:r>
              <a:rPr lang="en-US" sz="1800" err="1"/>
              <a:t>vil</a:t>
            </a:r>
            <a:r>
              <a:rPr lang="en-US" sz="1800"/>
              <a:t> </a:t>
            </a:r>
            <a:r>
              <a:rPr lang="en-US" sz="1800" err="1"/>
              <a:t>auke</a:t>
            </a:r>
            <a:r>
              <a:rPr lang="en-US" sz="1800"/>
              <a:t> </a:t>
            </a:r>
            <a:r>
              <a:rPr lang="en-US" sz="1800" err="1"/>
              <a:t>frå</a:t>
            </a:r>
            <a:r>
              <a:rPr lang="en-US" sz="1800"/>
              <a:t> 18% </a:t>
            </a:r>
            <a:r>
              <a:rPr lang="en-US" sz="1800" err="1"/>
              <a:t>i</a:t>
            </a:r>
            <a:r>
              <a:rPr lang="en-US" sz="1800"/>
              <a:t> 2019 </a:t>
            </a:r>
            <a:r>
              <a:rPr lang="en-US" sz="1800" err="1"/>
              <a:t>til</a:t>
            </a:r>
            <a:r>
              <a:rPr lang="en-US" sz="1800"/>
              <a:t> 27% </a:t>
            </a:r>
            <a:r>
              <a:rPr lang="en-US" sz="1800" err="1"/>
              <a:t>i</a:t>
            </a:r>
            <a:r>
              <a:rPr lang="en-US" sz="1800"/>
              <a:t> 2050</a:t>
            </a:r>
          </a:p>
          <a:p>
            <a:endParaRPr lang="en-US" sz="1800"/>
          </a:p>
          <a:p>
            <a:r>
              <a:rPr lang="en-US" sz="1800"/>
              <a:t>Dei </a:t>
            </a:r>
            <a:r>
              <a:rPr lang="en-US" sz="1800" err="1"/>
              <a:t>neste</a:t>
            </a:r>
            <a:r>
              <a:rPr lang="en-US" sz="1800"/>
              <a:t> </a:t>
            </a:r>
            <a:r>
              <a:rPr lang="en-US" sz="1800" err="1"/>
              <a:t>ti</a:t>
            </a:r>
            <a:r>
              <a:rPr lang="en-US" sz="1800"/>
              <a:t> </a:t>
            </a:r>
            <a:r>
              <a:rPr lang="en-US" sz="1800" err="1"/>
              <a:t>åra</a:t>
            </a:r>
            <a:r>
              <a:rPr lang="en-US" sz="1800"/>
              <a:t> </a:t>
            </a:r>
            <a:r>
              <a:rPr lang="en-US" sz="1800" err="1"/>
              <a:t>vil</a:t>
            </a:r>
            <a:r>
              <a:rPr lang="en-US" sz="1800"/>
              <a:t> det </a:t>
            </a:r>
            <a:r>
              <a:rPr lang="en-US" sz="1800" err="1"/>
              <a:t>i</a:t>
            </a:r>
            <a:r>
              <a:rPr lang="en-US" sz="1800"/>
              <a:t> Norge </a:t>
            </a:r>
            <a:r>
              <a:rPr lang="en-US" sz="1800" err="1"/>
              <a:t>bli</a:t>
            </a:r>
            <a:r>
              <a:rPr lang="en-US" sz="1800"/>
              <a:t> </a:t>
            </a:r>
            <a:r>
              <a:rPr lang="en-US" sz="1800" err="1"/>
              <a:t>fleire</a:t>
            </a:r>
            <a:r>
              <a:rPr lang="en-US" sz="1800"/>
              <a:t> </a:t>
            </a:r>
            <a:r>
              <a:rPr lang="en-US" sz="1800" err="1"/>
              <a:t>innbyggjarar</a:t>
            </a:r>
            <a:r>
              <a:rPr lang="en-US" sz="1800"/>
              <a:t> over 65 </a:t>
            </a:r>
            <a:r>
              <a:rPr lang="en-US" sz="1800" err="1"/>
              <a:t>år</a:t>
            </a:r>
            <a:r>
              <a:rPr lang="en-US" sz="1800"/>
              <a:t> </a:t>
            </a:r>
            <a:r>
              <a:rPr lang="en-US" sz="1800" err="1"/>
              <a:t>enn</a:t>
            </a:r>
            <a:r>
              <a:rPr lang="en-US" sz="1800"/>
              <a:t> barn </a:t>
            </a:r>
            <a:r>
              <a:rPr lang="en-US" sz="1800" err="1"/>
              <a:t>og</a:t>
            </a:r>
            <a:r>
              <a:rPr lang="en-US" sz="1800"/>
              <a:t> </a:t>
            </a:r>
            <a:r>
              <a:rPr lang="en-US" sz="1800" err="1"/>
              <a:t>unge</a:t>
            </a:r>
            <a:r>
              <a:rPr lang="en-US" sz="1800"/>
              <a:t> under 20 </a:t>
            </a:r>
            <a:r>
              <a:rPr lang="en-US" sz="1800" err="1"/>
              <a:t>år</a:t>
            </a:r>
            <a:endParaRPr lang="en-US" sz="1800"/>
          </a:p>
          <a:p>
            <a:pPr marL="0"/>
            <a:endParaRPr lang="en-US" sz="1800"/>
          </a:p>
          <a:p>
            <a:r>
              <a:rPr lang="en-US" sz="1800" err="1"/>
              <a:t>Ei</a:t>
            </a:r>
            <a:r>
              <a:rPr lang="en-US" sz="1800"/>
              <a:t> </a:t>
            </a:r>
            <a:r>
              <a:rPr lang="en-US" sz="1800" err="1"/>
              <a:t>slik</a:t>
            </a:r>
            <a:r>
              <a:rPr lang="en-US" sz="1800"/>
              <a:t> </a:t>
            </a:r>
            <a:r>
              <a:rPr lang="en-US" sz="1800" err="1"/>
              <a:t>samfunnsutvikling</a:t>
            </a:r>
            <a:r>
              <a:rPr lang="en-US" sz="1800"/>
              <a:t> </a:t>
            </a:r>
            <a:r>
              <a:rPr lang="en-US" sz="1800" err="1"/>
              <a:t>får</a:t>
            </a:r>
            <a:r>
              <a:rPr lang="en-US" sz="1800"/>
              <a:t> </a:t>
            </a:r>
            <a:r>
              <a:rPr lang="en-US" sz="1800" err="1"/>
              <a:t>stor</a:t>
            </a:r>
            <a:r>
              <a:rPr lang="en-US" sz="1800"/>
              <a:t> </a:t>
            </a:r>
            <a:r>
              <a:rPr lang="en-US" sz="1800" err="1"/>
              <a:t>innverknad</a:t>
            </a:r>
            <a:r>
              <a:rPr lang="en-US" sz="1800"/>
              <a:t> </a:t>
            </a:r>
            <a:r>
              <a:rPr lang="en-US" sz="1800" err="1"/>
              <a:t>på</a:t>
            </a:r>
            <a:r>
              <a:rPr lang="en-US" sz="1800"/>
              <a:t> </a:t>
            </a:r>
            <a:r>
              <a:rPr lang="en-US" sz="1800" err="1"/>
              <a:t>kompetansebehova</a:t>
            </a:r>
            <a:r>
              <a:rPr lang="en-US" sz="1800"/>
              <a:t> </a:t>
            </a:r>
            <a:r>
              <a:rPr lang="en-US" sz="1800" err="1"/>
              <a:t>i</a:t>
            </a:r>
            <a:r>
              <a:rPr lang="en-US" sz="1800"/>
              <a:t> </a:t>
            </a:r>
            <a:r>
              <a:rPr lang="en-US" sz="1800" err="1"/>
              <a:t>samfunnet</a:t>
            </a:r>
            <a:r>
              <a:rPr lang="en-US" sz="1800"/>
              <a:t>, med </a:t>
            </a:r>
            <a:r>
              <a:rPr lang="en-US" sz="1800" err="1"/>
              <a:t>mellom</a:t>
            </a:r>
            <a:r>
              <a:rPr lang="en-US" sz="1800"/>
              <a:t> anna </a:t>
            </a:r>
            <a:r>
              <a:rPr lang="en-US" sz="1800" err="1"/>
              <a:t>eit</a:t>
            </a:r>
            <a:r>
              <a:rPr lang="en-US" sz="1800"/>
              <a:t> </a:t>
            </a:r>
            <a:r>
              <a:rPr lang="en-US" sz="1800" err="1"/>
              <a:t>sterkt</a:t>
            </a:r>
            <a:r>
              <a:rPr lang="en-US" sz="1800"/>
              <a:t> </a:t>
            </a:r>
            <a:r>
              <a:rPr lang="en-US" sz="1800" err="1"/>
              <a:t>veksande</a:t>
            </a:r>
            <a:r>
              <a:rPr lang="en-US" sz="1800"/>
              <a:t> </a:t>
            </a:r>
            <a:r>
              <a:rPr lang="en-US" sz="1800" err="1"/>
              <a:t>behov</a:t>
            </a:r>
            <a:r>
              <a:rPr lang="en-US" sz="1800"/>
              <a:t> for </a:t>
            </a:r>
            <a:r>
              <a:rPr lang="en-US" sz="1800" err="1"/>
              <a:t>helse</a:t>
            </a:r>
            <a:r>
              <a:rPr lang="en-US" sz="1800"/>
              <a:t>- </a:t>
            </a:r>
            <a:r>
              <a:rPr lang="en-US" sz="1800" err="1"/>
              <a:t>og</a:t>
            </a:r>
            <a:r>
              <a:rPr lang="en-US" sz="1800"/>
              <a:t> </a:t>
            </a:r>
            <a:r>
              <a:rPr lang="en-US" sz="1800" err="1"/>
              <a:t>omsorgstenester</a:t>
            </a:r>
            <a:endParaRPr lang="en-US" sz="1800"/>
          </a:p>
        </p:txBody>
      </p:sp>
      <p:sp>
        <p:nvSpPr>
          <p:cNvPr id="2" name="Plassholder for bunntekst 1">
            <a:extLst>
              <a:ext uri="{FF2B5EF4-FFF2-40B4-BE49-F238E27FC236}">
                <a16:creationId xmlns:a16="http://schemas.microsoft.com/office/drawing/2014/main" id="{69F557BD-6187-8151-8AF2-D59738BDECFD}"/>
              </a:ext>
            </a:extLst>
          </p:cNvPr>
          <p:cNvSpPr>
            <a:spLocks noGrp="1"/>
          </p:cNvSpPr>
          <p:nvPr>
            <p:ph type="ftr" sz="quarter" idx="3"/>
          </p:nvPr>
        </p:nvSpPr>
        <p:spPr/>
        <p:txBody>
          <a:bodyPr/>
          <a:lstStyle/>
          <a:p>
            <a:endParaRPr lang="en-NO"/>
          </a:p>
        </p:txBody>
      </p:sp>
    </p:spTree>
    <p:extLst>
      <p:ext uri="{BB962C8B-B14F-4D97-AF65-F5344CB8AC3E}">
        <p14:creationId xmlns:p14="http://schemas.microsoft.com/office/powerpoint/2010/main" val="371362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697A53AB-CC1E-478E-A93C-DD83B84634CA}"/>
              </a:ext>
            </a:extLst>
          </p:cNvPr>
          <p:cNvSpPr txBox="1"/>
          <p:nvPr/>
        </p:nvSpPr>
        <p:spPr>
          <a:xfrm>
            <a:off x="838199" y="365125"/>
            <a:ext cx="10778067" cy="1325563"/>
          </a:xfrm>
          <a:prstGeom prst="rect">
            <a:avLst/>
          </a:prstGeom>
        </p:spPr>
        <p:txBody>
          <a:bodyPr vert="horz" lIns="91440" tIns="45720" rIns="91440" bIns="45720" rtlCol="0" anchor="ctr">
            <a:noAutofit/>
          </a:bodyPr>
          <a:lstStyle/>
          <a:p>
            <a:pPr>
              <a:spcBef>
                <a:spcPct val="0"/>
              </a:spcBef>
              <a:spcAft>
                <a:spcPts val="600"/>
              </a:spcAft>
            </a:pPr>
            <a:r>
              <a:rPr lang="nb-NO" sz="3600" b="1" kern="1200" baseline="0">
                <a:latin typeface="+mj-lt"/>
                <a:ea typeface="Open Sans" panose="020B0606030504020204" pitchFamily="34" charset="0"/>
                <a:cs typeface="Arial" panose="020B0604020202020204" pitchFamily="34" charset="0"/>
              </a:rPr>
              <a:t>Vekst i </a:t>
            </a:r>
            <a:r>
              <a:rPr lang="nb-NO" sz="3600" b="1">
                <a:latin typeface="+mj-lt"/>
                <a:ea typeface="Open Sans" panose="020B0606030504020204" pitchFamily="34" charset="0"/>
                <a:cs typeface="Arial" panose="020B0604020202020204" pitchFamily="34" charset="0"/>
              </a:rPr>
              <a:t>tal</a:t>
            </a:r>
            <a:r>
              <a:rPr lang="nb-NO" sz="3600" b="1" kern="1200" baseline="0">
                <a:latin typeface="+mj-lt"/>
                <a:ea typeface="Open Sans" panose="020B0606030504020204" pitchFamily="34" charset="0"/>
                <a:cs typeface="Arial" panose="020B0604020202020204" pitchFamily="34" charset="0"/>
              </a:rPr>
              <a:t> </a:t>
            </a:r>
            <a:r>
              <a:rPr lang="nb-NO" sz="3600" b="1" kern="1200" baseline="0" err="1">
                <a:latin typeface="+mj-lt"/>
                <a:ea typeface="Open Sans" panose="020B0606030504020204" pitchFamily="34" charset="0"/>
                <a:cs typeface="Arial" panose="020B0604020202020204" pitchFamily="34" charset="0"/>
              </a:rPr>
              <a:t>mottakarar</a:t>
            </a:r>
            <a:r>
              <a:rPr lang="nb-NO" sz="3600" b="1" kern="1200" baseline="0">
                <a:latin typeface="+mj-lt"/>
                <a:ea typeface="Open Sans" panose="020B0606030504020204" pitchFamily="34" charset="0"/>
                <a:cs typeface="Arial" panose="020B0604020202020204" pitchFamily="34" charset="0"/>
              </a:rPr>
              <a:t> av helse- og </a:t>
            </a:r>
            <a:r>
              <a:rPr lang="nb-NO" sz="3600" b="1" kern="1200" baseline="0" err="1">
                <a:latin typeface="+mj-lt"/>
                <a:ea typeface="Open Sans" panose="020B0606030504020204" pitchFamily="34" charset="0"/>
                <a:cs typeface="Arial" panose="020B0604020202020204" pitchFamily="34" charset="0"/>
              </a:rPr>
              <a:t>omsorgstenester</a:t>
            </a:r>
            <a:endParaRPr lang="nb-NO" sz="3600" b="1" kern="1200" baseline="0">
              <a:latin typeface="+mj-lt"/>
              <a:ea typeface="Open Sans" panose="020B0606030504020204" pitchFamily="34" charset="0"/>
              <a:cs typeface="Arial" panose="020B0604020202020204" pitchFamily="34" charset="0"/>
            </a:endParaRPr>
          </a:p>
        </p:txBody>
      </p:sp>
      <p:pic>
        <p:nvPicPr>
          <p:cNvPr id="3" name="Diagram 1">
            <a:extLst>
              <a:ext uri="{FF2B5EF4-FFF2-40B4-BE49-F238E27FC236}">
                <a16:creationId xmlns:a16="http://schemas.microsoft.com/office/drawing/2014/main" id="{3EF5847D-E22B-4F36-A085-F26C2FBDE8B9}"/>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411000" y="1690688"/>
            <a:ext cx="5047265" cy="4118095"/>
          </a:xfrm>
          <a:prstGeom prst="rect">
            <a:avLst/>
          </a:prstGeom>
          <a:noFill/>
          <a:ln>
            <a:solidFill>
              <a:schemeClr val="tx1"/>
            </a:solidFill>
          </a:ln>
        </p:spPr>
      </p:pic>
      <p:graphicFrame>
        <p:nvGraphicFramePr>
          <p:cNvPr id="4" name="Diagram 3">
            <a:extLst>
              <a:ext uri="{FF2B5EF4-FFF2-40B4-BE49-F238E27FC236}">
                <a16:creationId xmlns:a16="http://schemas.microsoft.com/office/drawing/2014/main" id="{F3429C88-9E68-4159-BD5E-AF3BAB42F272}"/>
              </a:ext>
            </a:extLst>
          </p:cNvPr>
          <p:cNvGraphicFramePr>
            <a:graphicFrameLocks/>
          </p:cNvGraphicFramePr>
          <p:nvPr/>
        </p:nvGraphicFramePr>
        <p:xfrm>
          <a:off x="6611816" y="1691862"/>
          <a:ext cx="5169184" cy="4118095"/>
        </p:xfrm>
        <a:graphic>
          <a:graphicData uri="http://schemas.openxmlformats.org/drawingml/2006/chart">
            <c:chart xmlns:c="http://schemas.openxmlformats.org/drawingml/2006/chart" xmlns:r="http://schemas.openxmlformats.org/officeDocument/2006/relationships" r:id="rId4"/>
          </a:graphicData>
        </a:graphic>
      </p:graphicFrame>
      <p:sp>
        <p:nvSpPr>
          <p:cNvPr id="5" name="Plassholder for tekst 6">
            <a:extLst>
              <a:ext uri="{FF2B5EF4-FFF2-40B4-BE49-F238E27FC236}">
                <a16:creationId xmlns:a16="http://schemas.microsoft.com/office/drawing/2014/main" id="{40402DDE-3DF3-4294-9254-BECEF21270DE}"/>
              </a:ext>
            </a:extLst>
          </p:cNvPr>
          <p:cNvSpPr txBox="1">
            <a:spLocks/>
          </p:cNvSpPr>
          <p:nvPr/>
        </p:nvSpPr>
        <p:spPr>
          <a:xfrm>
            <a:off x="3162300" y="5861856"/>
            <a:ext cx="2407931" cy="300733"/>
          </a:xfrm>
          <a:prstGeom prst="rect">
            <a:avLst/>
          </a:prstGeom>
        </p:spPr>
        <p:txBody>
          <a:bodyPr vert="horz" lIns="91440" tIns="45720" rIns="91440" bIns="45720" rtlCol="0" anchor="b"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kern="1200" baseline="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900"/>
              <a:t>Framskrivninger av mottakere av helse- og omsorgstjenester. Kilde: SSB/KDD</a:t>
            </a:r>
          </a:p>
        </p:txBody>
      </p:sp>
      <p:sp>
        <p:nvSpPr>
          <p:cNvPr id="6" name="Plassholder for tekst 6">
            <a:extLst>
              <a:ext uri="{FF2B5EF4-FFF2-40B4-BE49-F238E27FC236}">
                <a16:creationId xmlns:a16="http://schemas.microsoft.com/office/drawing/2014/main" id="{0EDCA955-148A-405E-B906-7A73A02E60E3}"/>
              </a:ext>
            </a:extLst>
          </p:cNvPr>
          <p:cNvSpPr txBox="1">
            <a:spLocks/>
          </p:cNvSpPr>
          <p:nvPr/>
        </p:nvSpPr>
        <p:spPr>
          <a:xfrm>
            <a:off x="10412718" y="5861856"/>
            <a:ext cx="1464957" cy="300733"/>
          </a:xfrm>
          <a:prstGeom prst="rect">
            <a:avLst/>
          </a:prstGeom>
        </p:spPr>
        <p:txBody>
          <a:bodyPr vert="horz" lIns="91440" tIns="45720" rIns="91440" bIns="45720" rtlCol="0" anchor="b"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kern="1200" baseline="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900"/>
              <a:t>Kilde: Forekomstdata fra Aldring og helse</a:t>
            </a:r>
          </a:p>
        </p:txBody>
      </p:sp>
      <p:sp>
        <p:nvSpPr>
          <p:cNvPr id="7" name="Plassholder for bunntekst 6">
            <a:extLst>
              <a:ext uri="{FF2B5EF4-FFF2-40B4-BE49-F238E27FC236}">
                <a16:creationId xmlns:a16="http://schemas.microsoft.com/office/drawing/2014/main" id="{644A09AC-4E3A-3606-C192-0030BE5D3509}"/>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451983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64C74BE-5F00-AC86-5CC0-4B8A6ECC5290}"/>
              </a:ext>
            </a:extLst>
          </p:cNvPr>
          <p:cNvSpPr>
            <a:spLocks noGrp="1"/>
          </p:cNvSpPr>
          <p:nvPr>
            <p:ph type="title"/>
          </p:nvPr>
        </p:nvSpPr>
        <p:spPr>
          <a:xfrm>
            <a:off x="1008184" y="174032"/>
            <a:ext cx="10175631" cy="1111843"/>
          </a:xfrm>
        </p:spPr>
        <p:txBody>
          <a:bodyPr vert="horz" lIns="91440" tIns="45720" rIns="91440" bIns="45720" rtlCol="0" anchor="ctr">
            <a:normAutofit/>
          </a:bodyPr>
          <a:lstStyle/>
          <a:p>
            <a:pPr algn="ctr"/>
            <a:br>
              <a:rPr lang="en-US" sz="2500" kern="1200">
                <a:solidFill>
                  <a:schemeClr val="tx1"/>
                </a:solidFill>
                <a:latin typeface="+mj-lt"/>
                <a:ea typeface="+mj-ea"/>
                <a:cs typeface="+mj-cs"/>
              </a:rPr>
            </a:br>
            <a:r>
              <a:rPr lang="en-US" sz="2500" err="1">
                <a:latin typeface="+mj-lt"/>
                <a:cs typeface="+mj-cs"/>
              </a:rPr>
              <a:t>Timar</a:t>
            </a:r>
            <a:r>
              <a:rPr lang="en-US" sz="2500">
                <a:latin typeface="+mj-lt"/>
                <a:cs typeface="+mj-cs"/>
              </a:rPr>
              <a:t> </a:t>
            </a:r>
            <a:r>
              <a:rPr lang="en-US" sz="2500" err="1">
                <a:latin typeface="+mj-lt"/>
                <a:cs typeface="+mj-cs"/>
              </a:rPr>
              <a:t>bistand</a:t>
            </a:r>
            <a:r>
              <a:rPr lang="en-US" sz="2500">
                <a:latin typeface="+mj-lt"/>
                <a:cs typeface="+mj-cs"/>
              </a:rPr>
              <a:t> for </a:t>
            </a:r>
            <a:r>
              <a:rPr lang="en-US" sz="2500" err="1">
                <a:latin typeface="+mj-lt"/>
                <a:cs typeface="+mj-cs"/>
              </a:rPr>
              <a:t>brukarar</a:t>
            </a:r>
            <a:r>
              <a:rPr lang="en-US" sz="2500">
                <a:latin typeface="+mj-lt"/>
                <a:cs typeface="+mj-cs"/>
              </a:rPr>
              <a:t> </a:t>
            </a:r>
            <a:r>
              <a:rPr lang="en-US" sz="2500" err="1">
                <a:latin typeface="+mj-lt"/>
                <a:cs typeface="+mj-cs"/>
              </a:rPr>
              <a:t>i</a:t>
            </a:r>
            <a:r>
              <a:rPr lang="en-US" sz="2500">
                <a:latin typeface="+mj-lt"/>
                <a:cs typeface="+mj-cs"/>
              </a:rPr>
              <a:t> </a:t>
            </a:r>
            <a:r>
              <a:rPr lang="en-US" sz="2500" err="1">
                <a:latin typeface="+mj-lt"/>
                <a:cs typeface="+mj-cs"/>
              </a:rPr>
              <a:t>kommunane</a:t>
            </a:r>
            <a:r>
              <a:rPr lang="en-US" sz="2500">
                <a:latin typeface="+mj-lt"/>
                <a:cs typeface="+mj-cs"/>
              </a:rPr>
              <a:t> med </a:t>
            </a:r>
            <a:r>
              <a:rPr lang="en-US" sz="2500" err="1">
                <a:latin typeface="+mj-lt"/>
                <a:cs typeface="+mj-cs"/>
              </a:rPr>
              <a:t>omfattande</a:t>
            </a:r>
            <a:r>
              <a:rPr lang="en-US" sz="2500">
                <a:latin typeface="+mj-lt"/>
                <a:cs typeface="+mj-cs"/>
              </a:rPr>
              <a:t> </a:t>
            </a:r>
            <a:r>
              <a:rPr lang="en-US" sz="2500" err="1">
                <a:latin typeface="+mj-lt"/>
                <a:cs typeface="+mj-cs"/>
              </a:rPr>
              <a:t>bistandsbehov</a:t>
            </a:r>
            <a:endParaRPr lang="en-US" sz="2500" kern="1200">
              <a:solidFill>
                <a:schemeClr val="tx1"/>
              </a:solidFill>
              <a:latin typeface="+mj-lt"/>
              <a:ea typeface="+mj-ea"/>
              <a:cs typeface="+mj-cs"/>
            </a:endParaRPr>
          </a:p>
        </p:txBody>
      </p:sp>
      <p:sp>
        <p:nvSpPr>
          <p:cNvPr id="3" name="TekstSylinder 2">
            <a:extLst>
              <a:ext uri="{FF2B5EF4-FFF2-40B4-BE49-F238E27FC236}">
                <a16:creationId xmlns:a16="http://schemas.microsoft.com/office/drawing/2014/main" id="{A3AF204E-7BFD-A69D-7747-20EB6A4ADA52}"/>
              </a:ext>
            </a:extLst>
          </p:cNvPr>
          <p:cNvSpPr txBox="1"/>
          <p:nvPr/>
        </p:nvSpPr>
        <p:spPr>
          <a:xfrm>
            <a:off x="1008184" y="1459907"/>
            <a:ext cx="10175630" cy="767904"/>
          </a:xfrm>
          <a:prstGeom prst="rect">
            <a:avLst/>
          </a:prstGeom>
        </p:spPr>
        <p:txBody>
          <a:bodyPr vert="horz" lIns="91440" tIns="45720" rIns="91440" bIns="45720" rtlCol="0" anchor="ctr">
            <a:normAutofit/>
          </a:bodyPr>
          <a:lstStyle/>
          <a:p>
            <a:pPr algn="ctr">
              <a:lnSpc>
                <a:spcPct val="90000"/>
              </a:lnSpc>
              <a:spcAft>
                <a:spcPts val="600"/>
              </a:spcAft>
            </a:pPr>
            <a:r>
              <a:rPr lang="en-US" sz="2000" b="0" err="1"/>
              <a:t>B</a:t>
            </a:r>
            <a:r>
              <a:rPr lang="en-US" sz="2000" b="0" err="1">
                <a:effectLst/>
              </a:rPr>
              <a:t>rukar</a:t>
            </a:r>
            <a:r>
              <a:rPr lang="en-US" sz="2000" b="0">
                <a:effectLst/>
              </a:rPr>
              <a:t> med </a:t>
            </a:r>
            <a:r>
              <a:rPr lang="en-US" sz="2000" b="0" err="1">
                <a:effectLst/>
              </a:rPr>
              <a:t>omfattande</a:t>
            </a:r>
            <a:r>
              <a:rPr lang="en-US" sz="2000" b="0">
                <a:effectLst/>
              </a:rPr>
              <a:t> </a:t>
            </a:r>
            <a:r>
              <a:rPr lang="en-US" sz="2000" b="0" err="1">
                <a:effectLst/>
              </a:rPr>
              <a:t>bistandsbehov</a:t>
            </a:r>
            <a:r>
              <a:rPr lang="en-US" sz="2000" b="0">
                <a:effectLst/>
              </a:rPr>
              <a:t> </a:t>
            </a:r>
            <a:r>
              <a:rPr lang="en-US" sz="2000" b="0" err="1">
                <a:effectLst/>
              </a:rPr>
              <a:t>i</a:t>
            </a:r>
            <a:r>
              <a:rPr lang="en-US" sz="2000" b="0">
                <a:effectLst/>
              </a:rPr>
              <a:t> </a:t>
            </a:r>
            <a:r>
              <a:rPr lang="en-US" sz="2000" b="0" err="1">
                <a:effectLst/>
              </a:rPr>
              <a:t>alderen</a:t>
            </a:r>
            <a:r>
              <a:rPr lang="en-US" sz="2000" b="0">
                <a:effectLst/>
              </a:rPr>
              <a:t> 18– 49 </a:t>
            </a:r>
            <a:r>
              <a:rPr lang="en-US" sz="2000" b="0" err="1">
                <a:effectLst/>
              </a:rPr>
              <a:t>år</a:t>
            </a:r>
            <a:r>
              <a:rPr lang="en-US" sz="2000" b="0">
                <a:effectLst/>
              </a:rPr>
              <a:t> </a:t>
            </a:r>
            <a:r>
              <a:rPr lang="en-US" sz="2000" b="0" err="1">
                <a:effectLst/>
              </a:rPr>
              <a:t>mottek</a:t>
            </a:r>
            <a:r>
              <a:rPr lang="en-US" sz="2000" b="0">
                <a:effectLst/>
              </a:rPr>
              <a:t> 4,5 </a:t>
            </a:r>
            <a:r>
              <a:rPr lang="en-US" sz="2000" b="0" err="1">
                <a:effectLst/>
              </a:rPr>
              <a:t>gongar</a:t>
            </a:r>
            <a:r>
              <a:rPr lang="en-US" sz="2000" b="0">
                <a:effectLst/>
              </a:rPr>
              <a:t> </a:t>
            </a:r>
            <a:r>
              <a:rPr lang="en-US" sz="2000" b="0" err="1">
                <a:effectLst/>
              </a:rPr>
              <a:t>fleire</a:t>
            </a:r>
            <a:r>
              <a:rPr lang="en-US" sz="2000" b="0">
                <a:effectLst/>
              </a:rPr>
              <a:t> </a:t>
            </a:r>
            <a:r>
              <a:rPr lang="en-US" sz="2000" b="0" err="1">
                <a:effectLst/>
              </a:rPr>
              <a:t>timar</a:t>
            </a:r>
            <a:r>
              <a:rPr lang="en-US" sz="2000" b="0">
                <a:effectLst/>
              </a:rPr>
              <a:t> </a:t>
            </a:r>
            <a:r>
              <a:rPr lang="en-US" sz="2000" b="0" err="1">
                <a:effectLst/>
              </a:rPr>
              <a:t>i</a:t>
            </a:r>
            <a:r>
              <a:rPr lang="en-US" sz="2000" b="0">
                <a:effectLst/>
              </a:rPr>
              <a:t> </a:t>
            </a:r>
            <a:r>
              <a:rPr lang="en-US" sz="2000" b="0" err="1">
                <a:effectLst/>
              </a:rPr>
              <a:t>gjennomsnitt</a:t>
            </a:r>
            <a:r>
              <a:rPr lang="en-US" sz="2000" b="0">
                <a:effectLst/>
              </a:rPr>
              <a:t> </a:t>
            </a:r>
            <a:r>
              <a:rPr lang="en-US" sz="2000" b="0" err="1">
                <a:effectLst/>
              </a:rPr>
              <a:t>enn</a:t>
            </a:r>
            <a:r>
              <a:rPr lang="en-US" sz="2000" b="0">
                <a:effectLst/>
              </a:rPr>
              <a:t> </a:t>
            </a:r>
            <a:r>
              <a:rPr lang="en-US" sz="2000" b="0" err="1">
                <a:effectLst/>
              </a:rPr>
              <a:t>ein</a:t>
            </a:r>
            <a:r>
              <a:rPr lang="en-US" sz="2000" b="0">
                <a:effectLst/>
              </a:rPr>
              <a:t> </a:t>
            </a:r>
            <a:r>
              <a:rPr lang="en-US" sz="2000" b="0" err="1">
                <a:effectLst/>
              </a:rPr>
              <a:t>tilsvarande</a:t>
            </a:r>
            <a:r>
              <a:rPr lang="en-US" sz="2000" b="0">
                <a:effectLst/>
              </a:rPr>
              <a:t> </a:t>
            </a:r>
            <a:r>
              <a:rPr lang="en-US" sz="2000" b="0" err="1">
                <a:effectLst/>
              </a:rPr>
              <a:t>brukar</a:t>
            </a:r>
            <a:r>
              <a:rPr lang="en-US" sz="2000" b="0">
                <a:effectLst/>
              </a:rPr>
              <a:t> </a:t>
            </a:r>
            <a:r>
              <a:rPr lang="en-US" sz="2000" b="0" err="1">
                <a:effectLst/>
              </a:rPr>
              <a:t>i</a:t>
            </a:r>
            <a:r>
              <a:rPr lang="en-US" sz="2000" b="0">
                <a:effectLst/>
              </a:rPr>
              <a:t> </a:t>
            </a:r>
            <a:r>
              <a:rPr lang="en-US" sz="2000" b="0" err="1">
                <a:effectLst/>
              </a:rPr>
              <a:t>alderen</a:t>
            </a:r>
            <a:r>
              <a:rPr lang="en-US" sz="2000" b="0">
                <a:effectLst/>
              </a:rPr>
              <a:t> 80–89 </a:t>
            </a:r>
            <a:r>
              <a:rPr lang="en-US" sz="2000" b="0" err="1">
                <a:effectLst/>
              </a:rPr>
              <a:t>år</a:t>
            </a:r>
            <a:r>
              <a:rPr lang="en-US" sz="2000" b="0">
                <a:effectLst/>
              </a:rPr>
              <a:t>.</a:t>
            </a:r>
            <a:endParaRPr lang="en-US" sz="2000" b="1"/>
          </a:p>
        </p:txBody>
      </p:sp>
      <p:pic>
        <p:nvPicPr>
          <p:cNvPr id="5" name="Plassholder for bilde 4" descr="Et bilde som inneholder stridsvogn&#10;&#10;Automatisk generert beskrivelse">
            <a:extLst>
              <a:ext uri="{FF2B5EF4-FFF2-40B4-BE49-F238E27FC236}">
                <a16:creationId xmlns:a16="http://schemas.microsoft.com/office/drawing/2014/main" id="{32D3FA37-B5B5-F7D4-D795-E85ED037F992}"/>
              </a:ext>
            </a:extLst>
          </p:cNvPr>
          <p:cNvPicPr>
            <a:picLocks noGrp="1" noChangeAspect="1"/>
          </p:cNvPicPr>
          <p:nvPr>
            <p:ph idx="1"/>
          </p:nvPr>
        </p:nvPicPr>
        <p:blipFill rotWithShape="1">
          <a:blip r:embed="rId3"/>
          <a:stretch/>
        </p:blipFill>
        <p:spPr>
          <a:xfrm>
            <a:off x="2396844" y="2405149"/>
            <a:ext cx="7392214" cy="3899393"/>
          </a:xfrm>
          <a:prstGeom prst="rect">
            <a:avLst/>
          </a:prstGeom>
        </p:spPr>
      </p:pic>
      <p:sp>
        <p:nvSpPr>
          <p:cNvPr id="4" name="Plassholder for bunntekst 3">
            <a:extLst>
              <a:ext uri="{FF2B5EF4-FFF2-40B4-BE49-F238E27FC236}">
                <a16:creationId xmlns:a16="http://schemas.microsoft.com/office/drawing/2014/main" id="{9C26BBAB-BB6D-4059-0ED7-017018DF5E4D}"/>
              </a:ext>
            </a:extLst>
          </p:cNvPr>
          <p:cNvSpPr>
            <a:spLocks noGrp="1"/>
          </p:cNvSpPr>
          <p:nvPr>
            <p:ph type="ftr" sz="quarter" idx="3"/>
          </p:nvPr>
        </p:nvSpPr>
        <p:spPr>
          <a:xfrm>
            <a:off x="4038600" y="6356350"/>
            <a:ext cx="4114800" cy="365125"/>
          </a:xfrm>
        </p:spPr>
        <p:txBody>
          <a:bodyPr vert="horz" lIns="91440" tIns="45720" rIns="91440" bIns="45720" rtlCol="0" anchor="ctr">
            <a:normAutofit/>
          </a:bodyPr>
          <a:lstStyle/>
          <a:p>
            <a:endParaRPr lang="en-US" sz="1200" kern="1200">
              <a:solidFill>
                <a:schemeClr val="tx1">
                  <a:tint val="75000"/>
                </a:schemeClr>
              </a:solidFill>
              <a:latin typeface="+mn-lt"/>
              <a:ea typeface="+mn-ea"/>
              <a:cs typeface="+mn-cs"/>
            </a:endParaRPr>
          </a:p>
        </p:txBody>
      </p:sp>
    </p:spTree>
    <p:extLst>
      <p:ext uri="{BB962C8B-B14F-4D97-AF65-F5344CB8AC3E}">
        <p14:creationId xmlns:p14="http://schemas.microsoft.com/office/powerpoint/2010/main" val="3316777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06292C-85C2-CFB8-F304-D92D1790CE2A}"/>
              </a:ext>
            </a:extLst>
          </p:cNvPr>
          <p:cNvSpPr txBox="1"/>
          <p:nvPr/>
        </p:nvSpPr>
        <p:spPr>
          <a:xfrm>
            <a:off x="856009" y="279933"/>
            <a:ext cx="1026919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err="1">
                <a:solidFill>
                  <a:srgbClr val="002060"/>
                </a:solidFill>
                <a:cs typeface="Calibri"/>
              </a:rPr>
              <a:t>Etterspurnad</a:t>
            </a:r>
            <a:r>
              <a:rPr lang="en-US" sz="3200" b="1">
                <a:solidFill>
                  <a:srgbClr val="002060"/>
                </a:solidFill>
                <a:cs typeface="Calibri"/>
              </a:rPr>
              <a:t> </a:t>
            </a:r>
            <a:r>
              <a:rPr lang="en-US" sz="3200" b="1" err="1">
                <a:solidFill>
                  <a:srgbClr val="002060"/>
                </a:solidFill>
                <a:cs typeface="Calibri"/>
              </a:rPr>
              <a:t>etter</a:t>
            </a:r>
            <a:r>
              <a:rPr lang="en-US" sz="3200" b="1">
                <a:solidFill>
                  <a:srgbClr val="002060"/>
                </a:solidFill>
                <a:cs typeface="Calibri"/>
              </a:rPr>
              <a:t> </a:t>
            </a:r>
            <a:r>
              <a:rPr lang="en-US" sz="3200" b="1" err="1">
                <a:solidFill>
                  <a:srgbClr val="002060"/>
                </a:solidFill>
                <a:cs typeface="Calibri"/>
              </a:rPr>
              <a:t>arbeidskraft</a:t>
            </a:r>
            <a:r>
              <a:rPr lang="en-US" sz="3200" b="1">
                <a:solidFill>
                  <a:srgbClr val="002060"/>
                </a:solidFill>
                <a:cs typeface="Calibri"/>
              </a:rPr>
              <a:t> </a:t>
            </a:r>
            <a:r>
              <a:rPr lang="en-US" sz="3200" b="1" err="1">
                <a:solidFill>
                  <a:srgbClr val="002060"/>
                </a:solidFill>
                <a:cs typeface="Calibri"/>
              </a:rPr>
              <a:t>aukar</a:t>
            </a:r>
            <a:r>
              <a:rPr lang="en-US" sz="3200" b="1">
                <a:solidFill>
                  <a:srgbClr val="002060"/>
                </a:solidFill>
                <a:cs typeface="Calibri"/>
              </a:rPr>
              <a:t> </a:t>
            </a:r>
          </a:p>
          <a:p>
            <a:r>
              <a:rPr lang="en-US" sz="3200" b="1" err="1">
                <a:solidFill>
                  <a:srgbClr val="002060"/>
                </a:solidFill>
                <a:cs typeface="Calibri"/>
              </a:rPr>
              <a:t>meir</a:t>
            </a:r>
            <a:r>
              <a:rPr lang="en-US" sz="3200" b="1">
                <a:solidFill>
                  <a:srgbClr val="002060"/>
                </a:solidFill>
                <a:cs typeface="Calibri"/>
              </a:rPr>
              <a:t> </a:t>
            </a:r>
            <a:r>
              <a:rPr lang="en-US" sz="3200" b="1" err="1">
                <a:solidFill>
                  <a:srgbClr val="002060"/>
                </a:solidFill>
                <a:cs typeface="Calibri"/>
              </a:rPr>
              <a:t>i</a:t>
            </a:r>
            <a:r>
              <a:rPr lang="en-US" sz="3200" b="1">
                <a:solidFill>
                  <a:srgbClr val="002060"/>
                </a:solidFill>
                <a:cs typeface="Calibri"/>
              </a:rPr>
              <a:t> </a:t>
            </a:r>
            <a:r>
              <a:rPr lang="en-US" sz="3200" b="1" err="1">
                <a:solidFill>
                  <a:srgbClr val="002060"/>
                </a:solidFill>
                <a:cs typeface="Calibri"/>
              </a:rPr>
              <a:t>kommunane</a:t>
            </a:r>
            <a:r>
              <a:rPr lang="en-US" sz="3200" b="1">
                <a:solidFill>
                  <a:srgbClr val="002060"/>
                </a:solidFill>
                <a:cs typeface="Calibri"/>
              </a:rPr>
              <a:t> </a:t>
            </a:r>
            <a:r>
              <a:rPr lang="en-US" sz="3200" b="1" err="1">
                <a:solidFill>
                  <a:srgbClr val="002060"/>
                </a:solidFill>
                <a:cs typeface="Calibri"/>
              </a:rPr>
              <a:t>enn</a:t>
            </a:r>
            <a:r>
              <a:rPr lang="en-US" sz="3200" b="1">
                <a:solidFill>
                  <a:srgbClr val="002060"/>
                </a:solidFill>
                <a:cs typeface="Calibri"/>
              </a:rPr>
              <a:t> </a:t>
            </a:r>
            <a:r>
              <a:rPr lang="en-US" sz="3200" b="1" err="1">
                <a:solidFill>
                  <a:srgbClr val="002060"/>
                </a:solidFill>
                <a:cs typeface="Calibri"/>
              </a:rPr>
              <a:t>i</a:t>
            </a:r>
            <a:r>
              <a:rPr lang="en-US" sz="3200" b="1">
                <a:solidFill>
                  <a:srgbClr val="002060"/>
                </a:solidFill>
                <a:cs typeface="Calibri"/>
              </a:rPr>
              <a:t> </a:t>
            </a:r>
            <a:r>
              <a:rPr lang="en-US" sz="3200" b="1" err="1">
                <a:solidFill>
                  <a:srgbClr val="002060"/>
                </a:solidFill>
                <a:cs typeface="Calibri"/>
              </a:rPr>
              <a:t>spesialisthelsetenesta</a:t>
            </a:r>
            <a:endParaRPr lang="en-US" sz="3200" b="1">
              <a:solidFill>
                <a:srgbClr val="002060"/>
              </a:solidFill>
              <a:cs typeface="Calibri"/>
            </a:endParaRPr>
          </a:p>
        </p:txBody>
      </p:sp>
      <p:graphicFrame>
        <p:nvGraphicFramePr>
          <p:cNvPr id="6" name="Diagram 5">
            <a:extLst>
              <a:ext uri="{FF2B5EF4-FFF2-40B4-BE49-F238E27FC236}">
                <a16:creationId xmlns:a16="http://schemas.microsoft.com/office/drawing/2014/main" id="{BC572DAB-C1A1-4AE3-AE61-1EC70C9512BF}"/>
              </a:ext>
            </a:extLst>
          </p:cNvPr>
          <p:cNvGraphicFramePr>
            <a:graphicFrameLocks/>
          </p:cNvGraphicFramePr>
          <p:nvPr/>
        </p:nvGraphicFramePr>
        <p:xfrm>
          <a:off x="435454" y="1568918"/>
          <a:ext cx="10777974" cy="5611528"/>
        </p:xfrm>
        <a:graphic>
          <a:graphicData uri="http://schemas.openxmlformats.org/drawingml/2006/chart">
            <c:chart xmlns:c="http://schemas.openxmlformats.org/drawingml/2006/chart" xmlns:r="http://schemas.openxmlformats.org/officeDocument/2006/relationships" r:id="rId3"/>
          </a:graphicData>
        </a:graphic>
      </p:graphicFrame>
      <p:sp>
        <p:nvSpPr>
          <p:cNvPr id="4" name="TekstSylinder 3">
            <a:extLst>
              <a:ext uri="{FF2B5EF4-FFF2-40B4-BE49-F238E27FC236}">
                <a16:creationId xmlns:a16="http://schemas.microsoft.com/office/drawing/2014/main" id="{FF9C3769-6C91-A2D3-A263-2B2F4DAB192E}"/>
              </a:ext>
            </a:extLst>
          </p:cNvPr>
          <p:cNvSpPr txBox="1"/>
          <p:nvPr/>
        </p:nvSpPr>
        <p:spPr>
          <a:xfrm>
            <a:off x="9996687" y="6010663"/>
            <a:ext cx="1602189" cy="230832"/>
          </a:xfrm>
          <a:prstGeom prst="rect">
            <a:avLst/>
          </a:prstGeom>
          <a:noFill/>
        </p:spPr>
        <p:txBody>
          <a:bodyPr wrap="square" rtlCol="0">
            <a:spAutoFit/>
          </a:bodyPr>
          <a:lstStyle/>
          <a:p>
            <a:r>
              <a:rPr lang="nb-NO" sz="900" b="0" i="0" u="none" strike="noStrike">
                <a:solidFill>
                  <a:srgbClr val="000000"/>
                </a:solidFill>
                <a:effectLst/>
                <a:latin typeface="Calibri" panose="020F0502020204030204" pitchFamily="34" charset="0"/>
              </a:rPr>
              <a:t>Kilde: SSB (Holmøy mfl. 2023)</a:t>
            </a:r>
            <a:endParaRPr lang="nb-NO" sz="900"/>
          </a:p>
        </p:txBody>
      </p:sp>
      <p:sp>
        <p:nvSpPr>
          <p:cNvPr id="2" name="Plassholder for bunntekst 1">
            <a:extLst>
              <a:ext uri="{FF2B5EF4-FFF2-40B4-BE49-F238E27FC236}">
                <a16:creationId xmlns:a16="http://schemas.microsoft.com/office/drawing/2014/main" id="{791EB8DF-D3A1-86AC-312C-4A5E40BE5294}"/>
              </a:ext>
            </a:extLst>
          </p:cNvPr>
          <p:cNvSpPr>
            <a:spLocks noGrp="1"/>
          </p:cNvSpPr>
          <p:nvPr>
            <p:ph type="ftr" sz="quarter" idx="3"/>
          </p:nvPr>
        </p:nvSpPr>
        <p:spPr/>
        <p:txBody>
          <a:bodyPr/>
          <a:lstStyle/>
          <a:p>
            <a:endParaRPr lang="en-NO"/>
          </a:p>
        </p:txBody>
      </p:sp>
    </p:spTree>
    <p:extLst>
      <p:ext uri="{BB962C8B-B14F-4D97-AF65-F5344CB8AC3E}">
        <p14:creationId xmlns:p14="http://schemas.microsoft.com/office/powerpoint/2010/main" val="418929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0" categoryIdx="-4" bldStep="series"/>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1" categoryIdx="-4" bldStep="series"/>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lassholder for innhold 5" descr="Et bilde som inneholder stridsvogn&#10;&#10;Automatisk generert beskrivelse">
            <a:extLst>
              <a:ext uri="{FF2B5EF4-FFF2-40B4-BE49-F238E27FC236}">
                <a16:creationId xmlns:a16="http://schemas.microsoft.com/office/drawing/2014/main" id="{34DD2E20-91B0-99E6-F2BB-A95E12883226}"/>
              </a:ext>
            </a:extLst>
          </p:cNvPr>
          <p:cNvPicPr>
            <a:picLocks noGrp="1" noChangeAspect="1"/>
          </p:cNvPicPr>
          <p:nvPr>
            <p:ph idx="1"/>
          </p:nvPr>
        </p:nvPicPr>
        <p:blipFill rotWithShape="1">
          <a:blip r:embed="rId3"/>
          <a:srcRect t="2192"/>
          <a:stretch/>
        </p:blipFill>
        <p:spPr>
          <a:xfrm>
            <a:off x="20" y="1282"/>
            <a:ext cx="12191980" cy="6856718"/>
          </a:xfrm>
          <a:prstGeom prst="rect">
            <a:avLst/>
          </a:prstGeom>
        </p:spPr>
      </p:pic>
      <p:sp>
        <p:nvSpPr>
          <p:cNvPr id="4" name="Plassholder for bunntekst 3">
            <a:extLst>
              <a:ext uri="{FF2B5EF4-FFF2-40B4-BE49-F238E27FC236}">
                <a16:creationId xmlns:a16="http://schemas.microsoft.com/office/drawing/2014/main" id="{F2CD52F0-4655-4F37-8D04-E27DE1A73C9C}"/>
              </a:ext>
            </a:extLst>
          </p:cNvPr>
          <p:cNvSpPr>
            <a:spLocks noGrp="1"/>
          </p:cNvSpPr>
          <p:nvPr>
            <p:ph type="ftr" sz="quarter" idx="3"/>
          </p:nvPr>
        </p:nvSpPr>
        <p:spPr>
          <a:xfrm>
            <a:off x="4038600" y="6356350"/>
            <a:ext cx="4114800" cy="365125"/>
          </a:xfrm>
        </p:spPr>
        <p:txBody>
          <a:bodyPr vert="horz" lIns="91440" tIns="45720" rIns="91440" bIns="45720" rtlCol="0" anchor="ctr">
            <a:normAutofit/>
          </a:bodyPr>
          <a:lstStyle/>
          <a:p>
            <a:endParaRPr lang="en-US" sz="1200" kern="1200">
              <a:solidFill>
                <a:srgbClr val="FFFFFF"/>
              </a:solidFill>
              <a:latin typeface="+mn-lt"/>
              <a:ea typeface="+mn-ea"/>
              <a:cs typeface="+mn-cs"/>
            </a:endParaRPr>
          </a:p>
        </p:txBody>
      </p:sp>
    </p:spTree>
    <p:extLst>
      <p:ext uri="{BB962C8B-B14F-4D97-AF65-F5344CB8AC3E}">
        <p14:creationId xmlns:p14="http://schemas.microsoft.com/office/powerpoint/2010/main" val="1269738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0CE921AF-AB14-06EB-6D46-1178DA0A9E69}"/>
              </a:ext>
            </a:extLst>
          </p:cNvPr>
          <p:cNvSpPr>
            <a:spLocks noGrp="1"/>
          </p:cNvSpPr>
          <p:nvPr>
            <p:ph type="title"/>
          </p:nvPr>
        </p:nvSpPr>
        <p:spPr/>
        <p:txBody>
          <a:bodyPr/>
          <a:lstStyle/>
          <a:p>
            <a:endParaRPr lang="nb-NO"/>
          </a:p>
        </p:txBody>
      </p:sp>
      <p:pic>
        <p:nvPicPr>
          <p:cNvPr id="6" name="Plassholder for innhold 5" descr="Et bilde som inneholder stridsvogn&#10;&#10;Automatisk generert beskrivelse">
            <a:extLst>
              <a:ext uri="{FF2B5EF4-FFF2-40B4-BE49-F238E27FC236}">
                <a16:creationId xmlns:a16="http://schemas.microsoft.com/office/drawing/2014/main" id="{99C781C1-B7CC-1870-FBCE-67C6683CD7C3}"/>
              </a:ext>
            </a:extLst>
          </p:cNvPr>
          <p:cNvPicPr>
            <a:picLocks noGrp="1" noChangeAspect="1"/>
          </p:cNvPicPr>
          <p:nvPr>
            <p:ph idx="1"/>
          </p:nvPr>
        </p:nvPicPr>
        <p:blipFill>
          <a:blip r:embed="rId3"/>
          <a:stretch>
            <a:fillRect/>
          </a:stretch>
        </p:blipFill>
        <p:spPr>
          <a:xfrm>
            <a:off x="881147" y="261000"/>
            <a:ext cx="10726005" cy="6516000"/>
          </a:xfrm>
        </p:spPr>
      </p:pic>
    </p:spTree>
    <p:extLst>
      <p:ext uri="{BB962C8B-B14F-4D97-AF65-F5344CB8AC3E}">
        <p14:creationId xmlns:p14="http://schemas.microsoft.com/office/powerpoint/2010/main" val="1712523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226332D-318C-497D-BF6A-871FA2D1A6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299" y="1070854"/>
            <a:ext cx="7988080" cy="5525653"/>
          </a:xfrm>
          <a:prstGeom prst="rect">
            <a:avLst/>
          </a:prstGeom>
        </p:spPr>
      </p:pic>
      <p:sp>
        <p:nvSpPr>
          <p:cNvPr id="5" name="Tittel 1">
            <a:extLst>
              <a:ext uri="{FF2B5EF4-FFF2-40B4-BE49-F238E27FC236}">
                <a16:creationId xmlns:a16="http://schemas.microsoft.com/office/drawing/2014/main" id="{E052A379-005F-4332-B535-DADB5CDFCA73}"/>
              </a:ext>
            </a:extLst>
          </p:cNvPr>
          <p:cNvSpPr txBox="1">
            <a:spLocks/>
          </p:cNvSpPr>
          <p:nvPr/>
        </p:nvSpPr>
        <p:spPr>
          <a:xfrm>
            <a:off x="9255281" y="2946576"/>
            <a:ext cx="3239454" cy="20079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1800">
                <a:latin typeface="+mn-lt"/>
              </a:rPr>
              <a:t>Befolkningsutvikling (i %) </a:t>
            </a:r>
          </a:p>
          <a:p>
            <a:r>
              <a:rPr lang="nb-NO" sz="1800">
                <a:latin typeface="+mn-lt"/>
              </a:rPr>
              <a:t>etter fødselsoverskudd, innenlands flytting og nettoinnvandring, etter sentralitet. 1998–2018</a:t>
            </a:r>
          </a:p>
          <a:p>
            <a:endParaRPr lang="nb-NO" sz="2400">
              <a:latin typeface="+mn-lt"/>
            </a:endParaRPr>
          </a:p>
          <a:p>
            <a:br>
              <a:rPr lang="nb-NO" sz="2400">
                <a:latin typeface="+mn-lt"/>
              </a:rPr>
            </a:br>
            <a:endParaRPr lang="nb-NO" sz="2400">
              <a:latin typeface="+mn-lt"/>
            </a:endParaRPr>
          </a:p>
        </p:txBody>
      </p:sp>
      <p:sp>
        <p:nvSpPr>
          <p:cNvPr id="7" name="Title 1">
            <a:extLst>
              <a:ext uri="{FF2B5EF4-FFF2-40B4-BE49-F238E27FC236}">
                <a16:creationId xmlns:a16="http://schemas.microsoft.com/office/drawing/2014/main" id="{9CF73B96-80A6-4F08-A577-A8113EA2839F}"/>
              </a:ext>
            </a:extLst>
          </p:cNvPr>
          <p:cNvSpPr txBox="1">
            <a:spLocks/>
          </p:cNvSpPr>
          <p:nvPr/>
        </p:nvSpPr>
        <p:spPr>
          <a:xfrm>
            <a:off x="757516" y="291096"/>
            <a:ext cx="10694773" cy="745920"/>
          </a:xfrm>
          <a:prstGeom prst="rect">
            <a:avLst/>
          </a:prstGeom>
        </p:spPr>
        <p:txBody>
          <a:bodyPr lIns="91440" tIns="45720" rIns="91440" bIns="45720" anchor="t"/>
          <a:lstStyle>
            <a:lvl1pPr algn="l" defTabSz="914400" rtl="0" eaLnBrk="1" latinLnBrk="0" hangingPunct="1">
              <a:lnSpc>
                <a:spcPct val="90000"/>
              </a:lnSpc>
              <a:spcBef>
                <a:spcPct val="0"/>
              </a:spcBef>
              <a:buNone/>
              <a:defRPr sz="4000" b="1" kern="1200">
                <a:solidFill>
                  <a:schemeClr val="tx1"/>
                </a:solidFill>
                <a:latin typeface="Calibri" panose="020F0502020204030204" pitchFamily="34" charset="0"/>
                <a:ea typeface="+mj-ea"/>
                <a:cs typeface="Calibri" panose="020F0502020204030204" pitchFamily="34" charset="0"/>
              </a:defRPr>
            </a:lvl1pPr>
          </a:lstStyle>
          <a:p>
            <a:r>
              <a:rPr lang="nb-NO" sz="3200">
                <a:solidFill>
                  <a:srgbClr val="002060"/>
                </a:solidFill>
                <a:latin typeface="Calibri"/>
                <a:cs typeface="Calibri"/>
              </a:rPr>
              <a:t>Minst sentrale </a:t>
            </a:r>
            <a:r>
              <a:rPr lang="nb-NO" sz="3200" err="1">
                <a:solidFill>
                  <a:srgbClr val="002060"/>
                </a:solidFill>
                <a:latin typeface="Calibri"/>
                <a:cs typeface="Calibri"/>
              </a:rPr>
              <a:t>kommunar</a:t>
            </a:r>
            <a:r>
              <a:rPr lang="nb-NO" sz="3200">
                <a:solidFill>
                  <a:srgbClr val="002060"/>
                </a:solidFill>
                <a:latin typeface="Calibri"/>
                <a:cs typeface="Calibri"/>
              </a:rPr>
              <a:t> mistar arbeidskraft</a:t>
            </a:r>
            <a:endParaRPr lang="nb-NO" sz="3200">
              <a:solidFill>
                <a:srgbClr val="002060"/>
              </a:solidFill>
            </a:endParaRPr>
          </a:p>
        </p:txBody>
      </p:sp>
      <p:sp>
        <p:nvSpPr>
          <p:cNvPr id="4" name="TekstSylinder 3">
            <a:extLst>
              <a:ext uri="{FF2B5EF4-FFF2-40B4-BE49-F238E27FC236}">
                <a16:creationId xmlns:a16="http://schemas.microsoft.com/office/drawing/2014/main" id="{7276ADAF-9F0E-59D0-2159-AE27BFAFE173}"/>
              </a:ext>
            </a:extLst>
          </p:cNvPr>
          <p:cNvSpPr txBox="1"/>
          <p:nvPr/>
        </p:nvSpPr>
        <p:spPr>
          <a:xfrm>
            <a:off x="9255281" y="6121398"/>
            <a:ext cx="6248400" cy="246221"/>
          </a:xfrm>
          <a:prstGeom prst="rect">
            <a:avLst/>
          </a:prstGeom>
          <a:noFill/>
        </p:spPr>
        <p:txBody>
          <a:bodyPr wrap="square">
            <a:spAutoFit/>
          </a:bodyPr>
          <a:lstStyle/>
          <a:p>
            <a:r>
              <a:rPr lang="nl-NL" sz="1000"/>
              <a:t>Kilde: NOU 2020: 2 figur 4.11.</a:t>
            </a:r>
            <a:endParaRPr lang="nb-NO" sz="1000"/>
          </a:p>
        </p:txBody>
      </p:sp>
      <p:sp>
        <p:nvSpPr>
          <p:cNvPr id="2" name="Plassholder for bunntekst 1">
            <a:extLst>
              <a:ext uri="{FF2B5EF4-FFF2-40B4-BE49-F238E27FC236}">
                <a16:creationId xmlns:a16="http://schemas.microsoft.com/office/drawing/2014/main" id="{AB841CAE-4A97-F1CC-779A-7D33D9C5D6C1}"/>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851177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innhold 6" descr="Et bilde som inneholder pil&#10;&#10;Automatisk generert beskrivelse">
            <a:extLst>
              <a:ext uri="{FF2B5EF4-FFF2-40B4-BE49-F238E27FC236}">
                <a16:creationId xmlns:a16="http://schemas.microsoft.com/office/drawing/2014/main" id="{B8634CBD-33A4-A2B8-DCD8-3CCCC5C7312D}"/>
              </a:ext>
            </a:extLst>
          </p:cNvPr>
          <p:cNvPicPr>
            <a:picLocks noGrp="1" noChangeAspect="1"/>
          </p:cNvPicPr>
          <p:nvPr>
            <p:ph sz="half" idx="1"/>
          </p:nvPr>
        </p:nvPicPr>
        <p:blipFill>
          <a:blip r:embed="rId2"/>
          <a:stretch>
            <a:fillRect/>
          </a:stretch>
        </p:blipFill>
        <p:spPr>
          <a:xfrm>
            <a:off x="838200" y="2337138"/>
            <a:ext cx="5181600" cy="3199724"/>
          </a:xfrm>
        </p:spPr>
      </p:pic>
      <p:pic>
        <p:nvPicPr>
          <p:cNvPr id="9" name="Plassholder for innhold 8" descr="Et bilde som inneholder kart&#10;&#10;Automatisk generert beskrivelse">
            <a:extLst>
              <a:ext uri="{FF2B5EF4-FFF2-40B4-BE49-F238E27FC236}">
                <a16:creationId xmlns:a16="http://schemas.microsoft.com/office/drawing/2014/main" id="{ED948A69-F8C2-7325-E0A6-2A4F5F016951}"/>
              </a:ext>
            </a:extLst>
          </p:cNvPr>
          <p:cNvPicPr>
            <a:picLocks noGrp="1" noChangeAspect="1"/>
          </p:cNvPicPr>
          <p:nvPr>
            <p:ph sz="half" idx="2"/>
          </p:nvPr>
        </p:nvPicPr>
        <p:blipFill>
          <a:blip r:embed="rId3"/>
          <a:stretch>
            <a:fillRect/>
          </a:stretch>
        </p:blipFill>
        <p:spPr>
          <a:xfrm>
            <a:off x="6172200" y="2327127"/>
            <a:ext cx="5181600" cy="3219746"/>
          </a:xfrm>
        </p:spPr>
      </p:pic>
      <p:sp>
        <p:nvSpPr>
          <p:cNvPr id="5" name="Plassholder for bunntekst 4">
            <a:extLst>
              <a:ext uri="{FF2B5EF4-FFF2-40B4-BE49-F238E27FC236}">
                <a16:creationId xmlns:a16="http://schemas.microsoft.com/office/drawing/2014/main" id="{FA8A67F1-A2F4-B8DB-D49E-6F576A26440E}"/>
              </a:ext>
            </a:extLst>
          </p:cNvPr>
          <p:cNvSpPr>
            <a:spLocks noGrp="1"/>
          </p:cNvSpPr>
          <p:nvPr>
            <p:ph type="ftr" sz="quarter" idx="3"/>
          </p:nvPr>
        </p:nvSpPr>
        <p:spPr/>
        <p:txBody>
          <a:bodyPr/>
          <a:lstStyle/>
          <a:p>
            <a:r>
              <a:rPr lang="nb-NO">
                <a:hlinkClick r:id="rId4"/>
              </a:rPr>
              <a:t>https://www.ks.no/fagomrader/innovasjon/norge-2040/</a:t>
            </a:r>
            <a:endParaRPr lang="nb-NO"/>
          </a:p>
          <a:p>
            <a:endParaRPr lang="en-NO"/>
          </a:p>
        </p:txBody>
      </p:sp>
      <p:pic>
        <p:nvPicPr>
          <p:cNvPr id="11" name="Bilde 10" descr="Et bilde som inneholder tekst&#10;&#10;Automatisk generert beskrivelse">
            <a:extLst>
              <a:ext uri="{FF2B5EF4-FFF2-40B4-BE49-F238E27FC236}">
                <a16:creationId xmlns:a16="http://schemas.microsoft.com/office/drawing/2014/main" id="{EC400C64-2B62-1491-0F9F-2AA0ABAEB25C}"/>
              </a:ext>
            </a:extLst>
          </p:cNvPr>
          <p:cNvPicPr>
            <a:picLocks noChangeAspect="1"/>
          </p:cNvPicPr>
          <p:nvPr/>
        </p:nvPicPr>
        <p:blipFill>
          <a:blip r:embed="rId5"/>
          <a:stretch>
            <a:fillRect/>
          </a:stretch>
        </p:blipFill>
        <p:spPr>
          <a:xfrm>
            <a:off x="2391640" y="264532"/>
            <a:ext cx="7048500" cy="1816100"/>
          </a:xfrm>
          <a:prstGeom prst="rect">
            <a:avLst/>
          </a:prstGeom>
        </p:spPr>
      </p:pic>
    </p:spTree>
    <p:extLst>
      <p:ext uri="{BB962C8B-B14F-4D97-AF65-F5344CB8AC3E}">
        <p14:creationId xmlns:p14="http://schemas.microsoft.com/office/powerpoint/2010/main" val="1508313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5954F66B-3BF3-4495-BAEE-BEB2B018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BB5F044-F56A-30C6-DAD2-E279AB5DE96D}"/>
              </a:ext>
            </a:extLst>
          </p:cNvPr>
          <p:cNvSpPr>
            <a:spLocks noGrp="1"/>
          </p:cNvSpPr>
          <p:nvPr>
            <p:ph type="title"/>
          </p:nvPr>
        </p:nvSpPr>
        <p:spPr>
          <a:xfrm>
            <a:off x="5296874" y="1076324"/>
            <a:ext cx="6272784" cy="1535051"/>
          </a:xfrm>
        </p:spPr>
        <p:txBody>
          <a:bodyPr vert="horz" lIns="91440" tIns="45720" rIns="91440" bIns="45720" rtlCol="0" anchor="b">
            <a:normAutofit/>
          </a:bodyPr>
          <a:lstStyle/>
          <a:p>
            <a:r>
              <a:rPr lang="en-US" b="1" kern="1200">
                <a:solidFill>
                  <a:schemeClr val="tx1"/>
                </a:solidFill>
                <a:effectLst/>
                <a:latin typeface="+mj-lt"/>
                <a:ea typeface="+mj-ea"/>
                <a:cs typeface="+mj-cs"/>
              </a:rPr>
              <a:t>Utfordringar med å rekruttere og behalde helsepersonell</a:t>
            </a:r>
            <a:endParaRPr lang="en-US" kern="1200">
              <a:solidFill>
                <a:schemeClr val="tx1"/>
              </a:solidFill>
              <a:latin typeface="+mj-lt"/>
              <a:ea typeface="+mj-ea"/>
              <a:cs typeface="+mj-cs"/>
            </a:endParaRPr>
          </a:p>
        </p:txBody>
      </p:sp>
      <p:pic>
        <p:nvPicPr>
          <p:cNvPr id="13" name="Plassholder for innhold 12">
            <a:extLst>
              <a:ext uri="{FF2B5EF4-FFF2-40B4-BE49-F238E27FC236}">
                <a16:creationId xmlns:a16="http://schemas.microsoft.com/office/drawing/2014/main" id="{C84BB98E-B535-79D7-781F-737F0240360C}"/>
              </a:ext>
            </a:extLst>
          </p:cNvPr>
          <p:cNvPicPr>
            <a:picLocks noGrp="1" noChangeAspect="1"/>
          </p:cNvPicPr>
          <p:nvPr>
            <p:ph sz="half" idx="2"/>
          </p:nvPr>
        </p:nvPicPr>
        <p:blipFill rotWithShape="1">
          <a:blip r:embed="rId3"/>
          <a:srcRect r="763" b="3"/>
          <a:stretch/>
        </p:blipFill>
        <p:spPr>
          <a:xfrm>
            <a:off x="794522" y="603504"/>
            <a:ext cx="3542687" cy="5577840"/>
          </a:xfrm>
          <a:prstGeom prst="rect">
            <a:avLst/>
          </a:prstGeom>
        </p:spPr>
      </p:pic>
      <p:sp>
        <p:nvSpPr>
          <p:cNvPr id="36" name="Rectangle 35">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34618"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924"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B7750D87-4A42-D000-8829-82F452744352}"/>
              </a:ext>
            </a:extLst>
          </p:cNvPr>
          <p:cNvSpPr>
            <a:spLocks noGrp="1"/>
          </p:cNvSpPr>
          <p:nvPr>
            <p:ph sz="half" idx="1"/>
          </p:nvPr>
        </p:nvSpPr>
        <p:spPr>
          <a:xfrm>
            <a:off x="5296874" y="3013414"/>
            <a:ext cx="6272784" cy="3667102"/>
          </a:xfrm>
        </p:spPr>
        <p:txBody>
          <a:bodyPr vert="horz" lIns="91440" tIns="45720" rIns="91440" bIns="45720" rtlCol="0">
            <a:normAutofit/>
          </a:bodyPr>
          <a:lstStyle/>
          <a:p>
            <a:pPr marL="0" indent="0">
              <a:buNone/>
            </a:pPr>
            <a:r>
              <a:rPr lang="en-US" sz="1800" b="1" err="1">
                <a:effectLst/>
              </a:rPr>
              <a:t>Fastlegekrise</a:t>
            </a:r>
            <a:endParaRPr lang="en-US" sz="1800" b="1">
              <a:effectLst/>
            </a:endParaRPr>
          </a:p>
          <a:p>
            <a:r>
              <a:rPr lang="en-US" sz="1800">
                <a:effectLst/>
              </a:rPr>
              <a:t>I </a:t>
            </a:r>
            <a:r>
              <a:rPr lang="en-US" sz="1800" err="1">
                <a:effectLst/>
              </a:rPr>
              <a:t>januar</a:t>
            </a:r>
            <a:r>
              <a:rPr lang="en-US" sz="1800">
                <a:effectLst/>
              </a:rPr>
              <a:t> 2023 var det 324 lister </a:t>
            </a:r>
            <a:r>
              <a:rPr lang="en-US" sz="1800" err="1">
                <a:effectLst/>
              </a:rPr>
              <a:t>utan</a:t>
            </a:r>
            <a:r>
              <a:rPr lang="en-US" sz="1800">
                <a:effectLst/>
              </a:rPr>
              <a:t> fast </a:t>
            </a:r>
            <a:r>
              <a:rPr lang="en-US" sz="1800" err="1">
                <a:effectLst/>
              </a:rPr>
              <a:t>tilknytta</a:t>
            </a:r>
            <a:r>
              <a:rPr lang="en-US" sz="1800">
                <a:effectLst/>
              </a:rPr>
              <a:t> </a:t>
            </a:r>
            <a:r>
              <a:rPr lang="en-US" sz="1800" err="1">
                <a:effectLst/>
              </a:rPr>
              <a:t>lege</a:t>
            </a:r>
            <a:r>
              <a:rPr lang="en-US" sz="1800"/>
              <a:t> – </a:t>
            </a:r>
            <a:r>
              <a:rPr lang="en-US" sz="1800" err="1"/>
              <a:t>dvs</a:t>
            </a:r>
            <a:r>
              <a:rPr lang="en-US" sz="1800"/>
              <a:t> </a:t>
            </a:r>
            <a:r>
              <a:rPr lang="en-US" sz="1800" err="1"/>
              <a:t>nær</a:t>
            </a:r>
            <a:r>
              <a:rPr lang="en-US" sz="1800"/>
              <a:t> </a:t>
            </a:r>
            <a:r>
              <a:rPr lang="en-US" sz="1800">
                <a:effectLst/>
              </a:rPr>
              <a:t>220 000 </a:t>
            </a:r>
            <a:r>
              <a:rPr lang="en-US" sz="1800" err="1">
                <a:effectLst/>
              </a:rPr>
              <a:t>pasientar</a:t>
            </a:r>
            <a:r>
              <a:rPr lang="en-US" sz="1800">
                <a:effectLst/>
              </a:rPr>
              <a:t> </a:t>
            </a:r>
            <a:r>
              <a:rPr lang="en-US" sz="1800" err="1">
                <a:effectLst/>
              </a:rPr>
              <a:t>sto</a:t>
            </a:r>
            <a:r>
              <a:rPr lang="en-US" sz="1800">
                <a:effectLst/>
              </a:rPr>
              <a:t> på </a:t>
            </a:r>
            <a:r>
              <a:rPr lang="en-US" sz="1800" err="1">
                <a:effectLst/>
              </a:rPr>
              <a:t>ei</a:t>
            </a:r>
            <a:r>
              <a:rPr lang="en-US" sz="1800">
                <a:effectLst/>
              </a:rPr>
              <a:t> </a:t>
            </a:r>
            <a:r>
              <a:rPr lang="en-US" sz="1800" err="1">
                <a:effectLst/>
              </a:rPr>
              <a:t>liste</a:t>
            </a:r>
            <a:r>
              <a:rPr lang="en-US" sz="1800">
                <a:effectLst/>
              </a:rPr>
              <a:t> </a:t>
            </a:r>
            <a:r>
              <a:rPr lang="en-US" sz="1800" err="1">
                <a:effectLst/>
              </a:rPr>
              <a:t>utan</a:t>
            </a:r>
            <a:r>
              <a:rPr lang="en-US" sz="1800">
                <a:effectLst/>
              </a:rPr>
              <a:t> fast </a:t>
            </a:r>
            <a:r>
              <a:rPr lang="en-US" sz="1800" err="1">
                <a:effectLst/>
              </a:rPr>
              <a:t>tilknytta</a:t>
            </a:r>
            <a:r>
              <a:rPr lang="en-US" sz="1800">
                <a:effectLst/>
              </a:rPr>
              <a:t> </a:t>
            </a:r>
            <a:r>
              <a:rPr lang="en-US" sz="1800" err="1">
                <a:effectLst/>
              </a:rPr>
              <a:t>fastlege</a:t>
            </a:r>
            <a:r>
              <a:rPr lang="en-US" sz="1800">
                <a:effectLst/>
              </a:rPr>
              <a:t> (</a:t>
            </a:r>
            <a:r>
              <a:rPr lang="en-US" sz="1800" err="1">
                <a:effectLst/>
              </a:rPr>
              <a:t>Helfo</a:t>
            </a:r>
            <a:r>
              <a:rPr lang="en-US" sz="1800">
                <a:effectLst/>
              </a:rPr>
              <a:t> 2023) </a:t>
            </a:r>
          </a:p>
          <a:p>
            <a:r>
              <a:rPr lang="en-US" sz="1800" err="1"/>
              <a:t>H</a:t>
            </a:r>
            <a:r>
              <a:rPr lang="en-US" sz="1800" err="1">
                <a:effectLst/>
              </a:rPr>
              <a:t>øg</a:t>
            </a:r>
            <a:r>
              <a:rPr lang="en-US" sz="1800">
                <a:effectLst/>
              </a:rPr>
              <a:t> </a:t>
            </a:r>
            <a:r>
              <a:rPr lang="en-US" sz="1800" err="1">
                <a:effectLst/>
              </a:rPr>
              <a:t>vaktbelastning</a:t>
            </a:r>
            <a:r>
              <a:rPr lang="en-US" sz="1800">
                <a:effectLst/>
              </a:rPr>
              <a:t> </a:t>
            </a:r>
            <a:r>
              <a:rPr lang="en-US" sz="1800" err="1">
                <a:effectLst/>
              </a:rPr>
              <a:t>i</a:t>
            </a:r>
            <a:r>
              <a:rPr lang="en-US" sz="1800">
                <a:effectLst/>
              </a:rPr>
              <a:t> </a:t>
            </a:r>
            <a:r>
              <a:rPr lang="en-US" sz="1800" err="1">
                <a:effectLst/>
              </a:rPr>
              <a:t>mindre</a:t>
            </a:r>
            <a:r>
              <a:rPr lang="en-US" sz="1800">
                <a:effectLst/>
              </a:rPr>
              <a:t> </a:t>
            </a:r>
            <a:r>
              <a:rPr lang="en-US" sz="1800" err="1">
                <a:effectLst/>
              </a:rPr>
              <a:t>kommunar</a:t>
            </a:r>
            <a:r>
              <a:rPr lang="en-US" sz="1800">
                <a:effectLst/>
              </a:rPr>
              <a:t>, der den </a:t>
            </a:r>
            <a:r>
              <a:rPr lang="en-US" sz="1800" err="1">
                <a:effectLst/>
              </a:rPr>
              <a:t>totale</a:t>
            </a:r>
            <a:r>
              <a:rPr lang="en-US" sz="1800">
                <a:effectLst/>
              </a:rPr>
              <a:t> </a:t>
            </a:r>
            <a:r>
              <a:rPr lang="en-US" sz="1800" err="1">
                <a:effectLst/>
              </a:rPr>
              <a:t>arbeidsbelastninga</a:t>
            </a:r>
            <a:r>
              <a:rPr lang="en-US" sz="1800">
                <a:effectLst/>
              </a:rPr>
              <a:t> for </a:t>
            </a:r>
            <a:r>
              <a:rPr lang="en-US" sz="1800" err="1">
                <a:effectLst/>
              </a:rPr>
              <a:t>fastlegane</a:t>
            </a:r>
            <a:r>
              <a:rPr lang="en-US" sz="1800">
                <a:effectLst/>
              </a:rPr>
              <a:t> </a:t>
            </a:r>
            <a:r>
              <a:rPr lang="en-US" sz="1800" err="1">
                <a:effectLst/>
              </a:rPr>
              <a:t>blir</a:t>
            </a:r>
            <a:r>
              <a:rPr lang="en-US" sz="1800">
                <a:effectLst/>
              </a:rPr>
              <a:t> </a:t>
            </a:r>
            <a:r>
              <a:rPr lang="en-US" sz="1800" err="1">
                <a:effectLst/>
              </a:rPr>
              <a:t>høg</a:t>
            </a:r>
            <a:r>
              <a:rPr lang="en-US" sz="1800">
                <a:effectLst/>
              </a:rPr>
              <a:t>, </a:t>
            </a:r>
            <a:r>
              <a:rPr lang="en-US" sz="1800" err="1">
                <a:effectLst/>
              </a:rPr>
              <a:t>påverkar</a:t>
            </a:r>
            <a:r>
              <a:rPr lang="en-US" sz="1800">
                <a:effectLst/>
              </a:rPr>
              <a:t> </a:t>
            </a:r>
            <a:r>
              <a:rPr lang="en-US" sz="1800" err="1">
                <a:effectLst/>
              </a:rPr>
              <a:t>attraktiviteten</a:t>
            </a:r>
            <a:endParaRPr lang="en-US" sz="1800"/>
          </a:p>
          <a:p>
            <a:r>
              <a:rPr lang="en-US" sz="1800" err="1"/>
              <a:t>Eksepertutval</a:t>
            </a:r>
            <a:r>
              <a:rPr lang="en-US" sz="1800"/>
              <a:t> f</a:t>
            </a:r>
            <a:r>
              <a:rPr lang="en-US" sz="1800">
                <a:effectLst/>
              </a:rPr>
              <a:t>or </a:t>
            </a:r>
            <a:r>
              <a:rPr lang="en-US" sz="1800" err="1">
                <a:effectLst/>
              </a:rPr>
              <a:t>gjennomgang</a:t>
            </a:r>
            <a:r>
              <a:rPr lang="en-US" sz="1800">
                <a:effectLst/>
              </a:rPr>
              <a:t> av </a:t>
            </a:r>
            <a:r>
              <a:rPr lang="en-US" sz="1800" err="1">
                <a:effectLst/>
              </a:rPr>
              <a:t>allmennlegetenesta</a:t>
            </a:r>
            <a:r>
              <a:rPr lang="en-US" sz="1800">
                <a:effectLst/>
              </a:rPr>
              <a:t> </a:t>
            </a:r>
            <a:r>
              <a:rPr lang="en-US" sz="1800" err="1">
                <a:effectLst/>
              </a:rPr>
              <a:t>skal</a:t>
            </a:r>
            <a:r>
              <a:rPr lang="en-US" sz="1800">
                <a:effectLst/>
              </a:rPr>
              <a:t> </a:t>
            </a:r>
            <a:r>
              <a:rPr lang="en-US" sz="1800" err="1">
                <a:effectLst/>
              </a:rPr>
              <a:t>kome</a:t>
            </a:r>
            <a:r>
              <a:rPr lang="en-US" sz="1800">
                <a:effectLst/>
              </a:rPr>
              <a:t> med </a:t>
            </a:r>
            <a:r>
              <a:rPr lang="en-US" sz="1800" err="1">
                <a:effectLst/>
              </a:rPr>
              <a:t>konkrete</a:t>
            </a:r>
            <a:r>
              <a:rPr lang="en-US" sz="1800">
                <a:effectLst/>
              </a:rPr>
              <a:t> </a:t>
            </a:r>
            <a:r>
              <a:rPr lang="en-US" sz="1800" err="1">
                <a:effectLst/>
              </a:rPr>
              <a:t>forslag</a:t>
            </a:r>
            <a:r>
              <a:rPr lang="en-US" sz="1800">
                <a:effectLst/>
              </a:rPr>
              <a:t> </a:t>
            </a:r>
            <a:r>
              <a:rPr lang="en-US" sz="1800" err="1">
                <a:effectLst/>
              </a:rPr>
              <a:t>til</a:t>
            </a:r>
            <a:r>
              <a:rPr lang="en-US" sz="1800">
                <a:effectLst/>
              </a:rPr>
              <a:t> </a:t>
            </a:r>
            <a:r>
              <a:rPr lang="en-US" sz="1800" err="1">
                <a:effectLst/>
              </a:rPr>
              <a:t>tiltak</a:t>
            </a:r>
            <a:r>
              <a:rPr lang="en-US" sz="1800">
                <a:effectLst/>
              </a:rPr>
              <a:t> for å </a:t>
            </a:r>
            <a:r>
              <a:rPr lang="en-US" sz="1800" err="1">
                <a:effectLst/>
              </a:rPr>
              <a:t>styrke</a:t>
            </a:r>
            <a:r>
              <a:rPr lang="en-US" sz="1800">
                <a:effectLst/>
              </a:rPr>
              <a:t> </a:t>
            </a:r>
            <a:r>
              <a:rPr lang="en-US" sz="1800" err="1">
                <a:effectLst/>
              </a:rPr>
              <a:t>fastlegeordninga</a:t>
            </a:r>
            <a:r>
              <a:rPr lang="en-US" sz="1800"/>
              <a:t>. </a:t>
            </a:r>
          </a:p>
          <a:p>
            <a:pPr lvl="1"/>
            <a:r>
              <a:rPr lang="en-US" sz="1800">
                <a:hlinkClick r:id="rId4"/>
              </a:rPr>
              <a:t>R</a:t>
            </a:r>
            <a:r>
              <a:rPr lang="en-US" sz="1800">
                <a:effectLst/>
                <a:hlinkClick r:id="rId4"/>
              </a:rPr>
              <a:t>apport kjem </a:t>
            </a:r>
            <a:r>
              <a:rPr lang="en-US" sz="1800">
                <a:hlinkClick r:id="rId4"/>
              </a:rPr>
              <a:t>våren</a:t>
            </a:r>
            <a:r>
              <a:rPr lang="en-US" sz="1800">
                <a:effectLst/>
                <a:hlinkClick r:id="rId4"/>
              </a:rPr>
              <a:t> 2023</a:t>
            </a:r>
            <a:endParaRPr lang="en-US" sz="1800"/>
          </a:p>
          <a:p>
            <a:endParaRPr lang="en-US" sz="1500"/>
          </a:p>
        </p:txBody>
      </p:sp>
      <p:sp>
        <p:nvSpPr>
          <p:cNvPr id="4" name="Plassholder for bunntekst 3">
            <a:extLst>
              <a:ext uri="{FF2B5EF4-FFF2-40B4-BE49-F238E27FC236}">
                <a16:creationId xmlns:a16="http://schemas.microsoft.com/office/drawing/2014/main" id="{06E7779B-45A2-ADBF-5795-4A5BE5671F23}"/>
              </a:ext>
            </a:extLst>
          </p:cNvPr>
          <p:cNvSpPr>
            <a:spLocks noGrp="1"/>
          </p:cNvSpPr>
          <p:nvPr>
            <p:ph type="ftr" sz="quarter" idx="3"/>
          </p:nvPr>
        </p:nvSpPr>
        <p:spPr>
          <a:xfrm>
            <a:off x="5296874" y="6356350"/>
            <a:ext cx="4114800" cy="365125"/>
          </a:xfrm>
        </p:spPr>
        <p:txBody>
          <a:bodyPr vert="horz" lIns="91440" tIns="45720" rIns="91440" bIns="45720" rtlCol="0" anchor="ctr">
            <a:normAutofit/>
          </a:bodyPr>
          <a:lstStyle/>
          <a:p>
            <a:pPr algn="l"/>
            <a:endParaRPr lang="en-US" kern="1200">
              <a:solidFill>
                <a:schemeClr val="tx1">
                  <a:lumMod val="50000"/>
                  <a:lumOff val="50000"/>
                </a:schemeClr>
              </a:solidFill>
              <a:latin typeface="+mn-lt"/>
              <a:ea typeface="+mn-ea"/>
              <a:cs typeface="+mn-cs"/>
            </a:endParaRPr>
          </a:p>
        </p:txBody>
      </p:sp>
    </p:spTree>
    <p:extLst>
      <p:ext uri="{BB962C8B-B14F-4D97-AF65-F5344CB8AC3E}">
        <p14:creationId xmlns:p14="http://schemas.microsoft.com/office/powerpoint/2010/main" val="3340598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6EA7965-29EE-ACE4-2818-9A3CE4423B9D}"/>
              </a:ext>
            </a:extLst>
          </p:cNvPr>
          <p:cNvSpPr>
            <a:spLocks noGrp="1"/>
          </p:cNvSpPr>
          <p:nvPr>
            <p:ph type="title"/>
          </p:nvPr>
        </p:nvSpPr>
        <p:spPr>
          <a:xfrm>
            <a:off x="481013" y="3752849"/>
            <a:ext cx="3468135" cy="2452687"/>
          </a:xfrm>
        </p:spPr>
        <p:txBody>
          <a:bodyPr vert="horz" lIns="91440" tIns="45720" rIns="91440" bIns="45720" rtlCol="0" anchor="ctr">
            <a:normAutofit/>
          </a:bodyPr>
          <a:lstStyle/>
          <a:p>
            <a:r>
              <a:rPr lang="en-US" sz="2800" err="1">
                <a:latin typeface="+mj-lt"/>
                <a:cs typeface="+mj-cs"/>
              </a:rPr>
              <a:t>Stort</a:t>
            </a:r>
            <a:r>
              <a:rPr lang="en-US" sz="2800">
                <a:latin typeface="+mj-lt"/>
                <a:cs typeface="+mj-cs"/>
              </a:rPr>
              <a:t> </a:t>
            </a:r>
            <a:r>
              <a:rPr lang="en-US" sz="2800" err="1">
                <a:latin typeface="+mj-lt"/>
                <a:cs typeface="+mj-cs"/>
              </a:rPr>
              <a:t>leiarspenn</a:t>
            </a:r>
            <a:r>
              <a:rPr lang="en-US" sz="2800">
                <a:latin typeface="+mj-lt"/>
                <a:cs typeface="+mj-cs"/>
              </a:rPr>
              <a:t> </a:t>
            </a:r>
            <a:r>
              <a:rPr lang="en-US" sz="2800" err="1">
                <a:latin typeface="+mj-lt"/>
                <a:cs typeface="+mj-cs"/>
              </a:rPr>
              <a:t>i</a:t>
            </a:r>
            <a:r>
              <a:rPr lang="en-US" sz="2800">
                <a:latin typeface="+mj-lt"/>
                <a:cs typeface="+mj-cs"/>
              </a:rPr>
              <a:t> </a:t>
            </a:r>
            <a:r>
              <a:rPr lang="en-US" sz="2800" err="1">
                <a:latin typeface="+mj-lt"/>
                <a:cs typeface="+mj-cs"/>
              </a:rPr>
              <a:t>kommunehelsetenesta</a:t>
            </a:r>
            <a:endParaRPr lang="en-US" sz="2800">
              <a:latin typeface="+mj-lt"/>
              <a:cs typeface="+mj-cs"/>
            </a:endParaRPr>
          </a:p>
        </p:txBody>
      </p:sp>
      <p:pic>
        <p:nvPicPr>
          <p:cNvPr id="7" name="Plassholder for innhold 6">
            <a:extLst>
              <a:ext uri="{FF2B5EF4-FFF2-40B4-BE49-F238E27FC236}">
                <a16:creationId xmlns:a16="http://schemas.microsoft.com/office/drawing/2014/main" id="{E6C35653-9BBD-2E25-7402-E22F783A5E73}"/>
              </a:ext>
            </a:extLst>
          </p:cNvPr>
          <p:cNvPicPr>
            <a:picLocks noGrp="1" noChangeAspect="1"/>
          </p:cNvPicPr>
          <p:nvPr>
            <p:ph sz="half" idx="2"/>
          </p:nvPr>
        </p:nvPicPr>
        <p:blipFill rotWithShape="1">
          <a:blip r:embed="rId2"/>
          <a:srcRect t="991" b="1266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11" name="Plassholder for innhold 3">
            <a:extLst>
              <a:ext uri="{FF2B5EF4-FFF2-40B4-BE49-F238E27FC236}">
                <a16:creationId xmlns:a16="http://schemas.microsoft.com/office/drawing/2014/main" id="{3A3CD295-32CC-DE02-0426-400A867650A3}"/>
              </a:ext>
            </a:extLst>
          </p:cNvPr>
          <p:cNvSpPr>
            <a:spLocks noGrp="1"/>
          </p:cNvSpPr>
          <p:nvPr>
            <p:ph sz="half" idx="1"/>
          </p:nvPr>
        </p:nvSpPr>
        <p:spPr>
          <a:xfrm>
            <a:off x="4223982" y="3752850"/>
            <a:ext cx="7485413" cy="2452687"/>
          </a:xfrm>
        </p:spPr>
        <p:txBody>
          <a:bodyPr vert="horz" lIns="91440" tIns="45720" rIns="91440" bIns="45720" rtlCol="0" anchor="ctr">
            <a:normAutofit/>
          </a:bodyPr>
          <a:lstStyle/>
          <a:p>
            <a:r>
              <a:rPr lang="en-US" sz="1800"/>
              <a:t>H</a:t>
            </a:r>
            <a:r>
              <a:rPr lang="en-US" sz="1800">
                <a:effectLst/>
              </a:rPr>
              <a:t>else- og omsorgstenestene skil seg ut frå resten av kommunen med stort leiarspenn</a:t>
            </a:r>
          </a:p>
          <a:p>
            <a:r>
              <a:rPr lang="en-US" sz="1800"/>
              <a:t>I </a:t>
            </a:r>
            <a:r>
              <a:rPr lang="en-US" sz="1800">
                <a:effectLst/>
              </a:rPr>
              <a:t>alders- og sjukeheim er medianen 93 tilsette per leiar og medianen for heimetenestene er 59 tilsette per leiar </a:t>
            </a:r>
          </a:p>
          <a:p>
            <a:r>
              <a:rPr lang="en-US" sz="1800">
                <a:effectLst/>
              </a:rPr>
              <a:t>Stort leiarspenn kan utfordre arbeid med endringar og innovasjon, jobbengasjement, prestasjon, tilfredshet, og turnover </a:t>
            </a:r>
          </a:p>
          <a:p>
            <a:r>
              <a:rPr lang="en-US" sz="1800">
                <a:effectLst/>
              </a:rPr>
              <a:t>Helsedirektoratet (2021a) påpeikar at det er problematisk at leiarspennet i kommunal helse- og omsorgssektor er svært høgt. </a:t>
            </a:r>
            <a:endParaRPr lang="en-US" sz="1800"/>
          </a:p>
          <a:p>
            <a:endParaRPr lang="en-US" sz="1800"/>
          </a:p>
        </p:txBody>
      </p:sp>
      <p:sp>
        <p:nvSpPr>
          <p:cNvPr id="3" name="Plassholder for bunntekst 2">
            <a:extLst>
              <a:ext uri="{FF2B5EF4-FFF2-40B4-BE49-F238E27FC236}">
                <a16:creationId xmlns:a16="http://schemas.microsoft.com/office/drawing/2014/main" id="{1E167FD8-1AA8-B705-564B-1BF2079449E6}"/>
              </a:ext>
            </a:extLst>
          </p:cNvPr>
          <p:cNvSpPr>
            <a:spLocks noGrp="1"/>
          </p:cNvSpPr>
          <p:nvPr>
            <p:ph type="ftr" sz="quarter" idx="3"/>
          </p:nvPr>
        </p:nvSpPr>
        <p:spPr/>
        <p:txBody>
          <a:bodyPr/>
          <a:lstStyle/>
          <a:p>
            <a:endParaRPr lang="en-NO"/>
          </a:p>
        </p:txBody>
      </p:sp>
    </p:spTree>
    <p:extLst>
      <p:ext uri="{BB962C8B-B14F-4D97-AF65-F5344CB8AC3E}">
        <p14:creationId xmlns:p14="http://schemas.microsoft.com/office/powerpoint/2010/main" val="3895386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lassholder for innhold 6" descr="Et bilde som inneholder diagram&#10;&#10;Automatisk generert beskrivelse">
            <a:extLst>
              <a:ext uri="{FF2B5EF4-FFF2-40B4-BE49-F238E27FC236}">
                <a16:creationId xmlns:a16="http://schemas.microsoft.com/office/drawing/2014/main" id="{9EA1A90A-128A-8003-0B53-B138B952AABB}"/>
              </a:ext>
            </a:extLst>
          </p:cNvPr>
          <p:cNvPicPr>
            <a:picLocks noGrp="1" noChangeAspect="1"/>
          </p:cNvPicPr>
          <p:nvPr>
            <p:ph sz="half" idx="1"/>
          </p:nvPr>
        </p:nvPicPr>
        <p:blipFill rotWithShape="1">
          <a:blip r:embed="rId3"/>
          <a:srcRect t="2095" b="24568"/>
          <a:stretch/>
        </p:blipFill>
        <p:spPr>
          <a:xfrm>
            <a:off x="1176787" y="720953"/>
            <a:ext cx="9762224" cy="2971112"/>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Plassholder for innhold 2">
            <a:extLst>
              <a:ext uri="{FF2B5EF4-FFF2-40B4-BE49-F238E27FC236}">
                <a16:creationId xmlns:a16="http://schemas.microsoft.com/office/drawing/2014/main" id="{008F2271-00F3-DA5B-4FE3-61444463D78C}"/>
              </a:ext>
            </a:extLst>
          </p:cNvPr>
          <p:cNvSpPr>
            <a:spLocks noGrp="1"/>
          </p:cNvSpPr>
          <p:nvPr>
            <p:ph sz="half" idx="2"/>
          </p:nvPr>
        </p:nvSpPr>
        <p:spPr>
          <a:xfrm>
            <a:off x="1252989" y="3160889"/>
            <a:ext cx="9686022" cy="3160889"/>
          </a:xfrm>
        </p:spPr>
        <p:txBody>
          <a:bodyPr vert="horz" lIns="91440" tIns="45720" rIns="91440" bIns="45720" rtlCol="0" anchor="ctr">
            <a:normAutofit/>
          </a:bodyPr>
          <a:lstStyle/>
          <a:p>
            <a:pPr marL="0" indent="0" defTabSz="731520">
              <a:spcBef>
                <a:spcPts val="800"/>
              </a:spcBef>
              <a:buNone/>
            </a:pPr>
            <a:r>
              <a:rPr lang="nb-NO" sz="2400"/>
              <a:t>Helsepersonellkommisjonen</a:t>
            </a:r>
            <a:r>
              <a:rPr lang="nb-NO" sz="2400" kern="1200">
                <a:solidFill>
                  <a:schemeClr val="tx1"/>
                </a:solidFill>
                <a:latin typeface="+mn-lt"/>
                <a:ea typeface="+mn-ea"/>
                <a:cs typeface="+mn-cs"/>
              </a:rPr>
              <a:t> meiner </a:t>
            </a:r>
            <a:r>
              <a:rPr lang="nb-NO" sz="2400" err="1"/>
              <a:t>helse</a:t>
            </a:r>
            <a:r>
              <a:rPr lang="nb-NO" sz="2400" kern="1200" err="1">
                <a:solidFill>
                  <a:schemeClr val="tx1"/>
                </a:solidFill>
                <a:latin typeface="+mn-lt"/>
                <a:ea typeface="+mn-ea"/>
                <a:cs typeface="+mn-cs"/>
              </a:rPr>
              <a:t>politikarar</a:t>
            </a:r>
            <a:r>
              <a:rPr lang="nb-NO" sz="2400" kern="1200">
                <a:solidFill>
                  <a:schemeClr val="tx1"/>
                </a:solidFill>
                <a:latin typeface="+mn-lt"/>
                <a:ea typeface="+mn-ea"/>
                <a:cs typeface="+mn-cs"/>
              </a:rPr>
              <a:t> bør ha som </a:t>
            </a:r>
            <a:r>
              <a:rPr lang="nb-NO" sz="2400" kern="1200" err="1">
                <a:solidFill>
                  <a:schemeClr val="tx1"/>
                </a:solidFill>
                <a:latin typeface="+mn-lt"/>
                <a:ea typeface="+mn-ea"/>
                <a:cs typeface="+mn-cs"/>
              </a:rPr>
              <a:t>hovudprioritet</a:t>
            </a:r>
            <a:r>
              <a:rPr lang="nb-NO" sz="2400" kern="1200">
                <a:solidFill>
                  <a:schemeClr val="tx1"/>
                </a:solidFill>
                <a:latin typeface="+mn-lt"/>
                <a:ea typeface="+mn-ea"/>
                <a:cs typeface="+mn-cs"/>
              </a:rPr>
              <a:t> å utvikle tiltak og prioritere investering i </a:t>
            </a:r>
            <a:r>
              <a:rPr lang="nb-NO" sz="2400" kern="1200" err="1">
                <a:solidFill>
                  <a:schemeClr val="tx1"/>
                </a:solidFill>
                <a:latin typeface="+mn-lt"/>
                <a:ea typeface="+mn-ea"/>
                <a:cs typeface="+mn-cs"/>
              </a:rPr>
              <a:t>løysingar</a:t>
            </a:r>
            <a:r>
              <a:rPr lang="nb-NO" sz="2400" kern="1200">
                <a:solidFill>
                  <a:schemeClr val="tx1"/>
                </a:solidFill>
                <a:latin typeface="+mn-lt"/>
                <a:ea typeface="+mn-ea"/>
                <a:cs typeface="+mn-cs"/>
              </a:rPr>
              <a:t> som gjev </a:t>
            </a:r>
            <a:r>
              <a:rPr lang="nb-NO" sz="2400" kern="1200" err="1">
                <a:solidFill>
                  <a:schemeClr val="tx1"/>
                </a:solidFill>
                <a:latin typeface="+mn-lt"/>
                <a:ea typeface="+mn-ea"/>
                <a:cs typeface="+mn-cs"/>
              </a:rPr>
              <a:t>lågast</a:t>
            </a:r>
            <a:r>
              <a:rPr lang="nb-NO" sz="2400" kern="1200">
                <a:solidFill>
                  <a:schemeClr val="tx1"/>
                </a:solidFill>
                <a:latin typeface="+mn-lt"/>
                <a:ea typeface="+mn-ea"/>
                <a:cs typeface="+mn-cs"/>
              </a:rPr>
              <a:t> </a:t>
            </a:r>
            <a:r>
              <a:rPr lang="nb-NO" sz="2400" kern="1200" err="1">
                <a:solidFill>
                  <a:schemeClr val="tx1"/>
                </a:solidFill>
                <a:latin typeface="+mn-lt"/>
                <a:ea typeface="+mn-ea"/>
                <a:cs typeface="+mn-cs"/>
              </a:rPr>
              <a:t>mogleg</a:t>
            </a:r>
            <a:r>
              <a:rPr lang="nb-NO" sz="2400" kern="1200">
                <a:solidFill>
                  <a:schemeClr val="tx1"/>
                </a:solidFill>
                <a:latin typeface="+mn-lt"/>
                <a:ea typeface="+mn-ea"/>
                <a:cs typeface="+mn-cs"/>
              </a:rPr>
              <a:t> personellvekst i helse- og </a:t>
            </a:r>
            <a:r>
              <a:rPr lang="nb-NO" sz="2400" kern="1200" err="1">
                <a:solidFill>
                  <a:schemeClr val="tx1"/>
                </a:solidFill>
                <a:latin typeface="+mn-lt"/>
                <a:ea typeface="+mn-ea"/>
                <a:cs typeface="+mn-cs"/>
              </a:rPr>
              <a:t>omsorgstenesta</a:t>
            </a:r>
            <a:r>
              <a:rPr lang="nb-NO" sz="2400" kern="1200">
                <a:solidFill>
                  <a:schemeClr val="tx1"/>
                </a:solidFill>
                <a:latin typeface="+mn-lt"/>
                <a:ea typeface="+mn-ea"/>
                <a:cs typeface="+mn-cs"/>
              </a:rPr>
              <a:t>, samstundes som befolkninga i heile landet skal få gode helse- og </a:t>
            </a:r>
            <a:r>
              <a:rPr lang="nb-NO" sz="2400" kern="1200" err="1">
                <a:solidFill>
                  <a:schemeClr val="tx1"/>
                </a:solidFill>
                <a:latin typeface="+mn-lt"/>
                <a:ea typeface="+mn-ea"/>
                <a:cs typeface="+mn-cs"/>
              </a:rPr>
              <a:t>omsorgsteneste</a:t>
            </a:r>
            <a:r>
              <a:rPr lang="nb-NO" sz="2400" kern="1200">
                <a:solidFill>
                  <a:schemeClr val="tx1"/>
                </a:solidFill>
                <a:latin typeface="+mn-lt"/>
                <a:ea typeface="+mn-ea"/>
                <a:cs typeface="+mn-cs"/>
              </a:rPr>
              <a:t> av høg kvalitet</a:t>
            </a:r>
            <a:endParaRPr lang="en-US" sz="2400"/>
          </a:p>
        </p:txBody>
      </p:sp>
      <p:sp>
        <p:nvSpPr>
          <p:cNvPr id="2" name="Plassholder for bunntekst 1">
            <a:extLst>
              <a:ext uri="{FF2B5EF4-FFF2-40B4-BE49-F238E27FC236}">
                <a16:creationId xmlns:a16="http://schemas.microsoft.com/office/drawing/2014/main" id="{094D27D5-2683-12C6-B517-0DCC6388CB5D}"/>
              </a:ext>
            </a:extLst>
          </p:cNvPr>
          <p:cNvSpPr>
            <a:spLocks noGrp="1"/>
          </p:cNvSpPr>
          <p:nvPr>
            <p:ph type="ftr" sz="quarter" idx="3"/>
          </p:nvPr>
        </p:nvSpPr>
        <p:spPr/>
        <p:txBody>
          <a:bodyPr/>
          <a:lstStyle/>
          <a:p>
            <a:endParaRPr lang="en-NO"/>
          </a:p>
        </p:txBody>
      </p:sp>
    </p:spTree>
    <p:extLst>
      <p:ext uri="{BB962C8B-B14F-4D97-AF65-F5344CB8AC3E}">
        <p14:creationId xmlns:p14="http://schemas.microsoft.com/office/powerpoint/2010/main" val="1987933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178BBE07-EF74-4EBB-B490-89957651096F}"/>
              </a:ext>
            </a:extLst>
          </p:cNvPr>
          <p:cNvPicPr>
            <a:picLocks noChangeAspect="1"/>
          </p:cNvPicPr>
          <p:nvPr/>
        </p:nvPicPr>
        <p:blipFill>
          <a:blip r:embed="rId3"/>
          <a:stretch>
            <a:fillRect/>
          </a:stretch>
        </p:blipFill>
        <p:spPr>
          <a:xfrm>
            <a:off x="3633948" y="643466"/>
            <a:ext cx="4924104" cy="5571067"/>
          </a:xfrm>
          <a:prstGeom prst="rect">
            <a:avLst/>
          </a:prstGeom>
        </p:spPr>
      </p:pic>
      <p:sp>
        <p:nvSpPr>
          <p:cNvPr id="2" name="Tittel 1">
            <a:extLst>
              <a:ext uri="{FF2B5EF4-FFF2-40B4-BE49-F238E27FC236}">
                <a16:creationId xmlns:a16="http://schemas.microsoft.com/office/drawing/2014/main" id="{3C0A77C9-EE15-58A8-21E4-A6FCAD8025FB}"/>
              </a:ext>
            </a:extLst>
          </p:cNvPr>
          <p:cNvSpPr>
            <a:spLocks noGrp="1"/>
          </p:cNvSpPr>
          <p:nvPr>
            <p:ph type="title"/>
          </p:nvPr>
        </p:nvSpPr>
        <p:spPr>
          <a:xfrm>
            <a:off x="838200" y="232865"/>
            <a:ext cx="10515600" cy="1152806"/>
          </a:xfrm>
        </p:spPr>
        <p:txBody>
          <a:bodyPr>
            <a:normAutofit/>
          </a:bodyPr>
          <a:lstStyle/>
          <a:p>
            <a:r>
              <a:rPr lang="nb-NO" err="1">
                <a:solidFill>
                  <a:srgbClr val="000000"/>
                </a:solidFill>
                <a:latin typeface="WordVisi_MSFontService"/>
                <a:cs typeface="Calibri"/>
              </a:rPr>
              <a:t>Tilrådingar</a:t>
            </a:r>
            <a:r>
              <a:rPr lang="nb-NO">
                <a:solidFill>
                  <a:srgbClr val="000000"/>
                </a:solidFill>
                <a:latin typeface="WordVisi_MSFontService"/>
                <a:cs typeface="Calibri"/>
              </a:rPr>
              <a:t> </a:t>
            </a:r>
            <a:r>
              <a:rPr lang="nb-NO" b="1" i="0">
                <a:solidFill>
                  <a:srgbClr val="000000"/>
                </a:solidFill>
                <a:effectLst/>
                <a:latin typeface="WordVisi_MSFontService"/>
                <a:cs typeface="Calibri"/>
              </a:rPr>
              <a:t>og tiltak </a:t>
            </a:r>
            <a:r>
              <a:rPr lang="nb-NO" err="1">
                <a:solidFill>
                  <a:srgbClr val="000000"/>
                </a:solidFill>
                <a:latin typeface="WordVisi_MSFontService"/>
                <a:cs typeface="Calibri"/>
              </a:rPr>
              <a:t>innanfor</a:t>
            </a:r>
            <a:r>
              <a:rPr lang="nb-NO" b="1" i="0">
                <a:solidFill>
                  <a:srgbClr val="000000"/>
                </a:solidFill>
                <a:effectLst/>
                <a:latin typeface="WordVisi_MSFontService"/>
                <a:cs typeface="Calibri"/>
              </a:rPr>
              <a:t> seks tiltaksområde</a:t>
            </a:r>
            <a:endParaRPr lang="nb-NO">
              <a:cs typeface="Calibri"/>
            </a:endParaRPr>
          </a:p>
        </p:txBody>
      </p:sp>
      <p:sp>
        <p:nvSpPr>
          <p:cNvPr id="3" name="Plassholder for bunntekst 2">
            <a:extLst>
              <a:ext uri="{FF2B5EF4-FFF2-40B4-BE49-F238E27FC236}">
                <a16:creationId xmlns:a16="http://schemas.microsoft.com/office/drawing/2014/main" id="{BA423ED3-AAAA-7D85-02F6-BB7D36E06C15}"/>
              </a:ext>
            </a:extLst>
          </p:cNvPr>
          <p:cNvSpPr>
            <a:spLocks noGrp="1"/>
          </p:cNvSpPr>
          <p:nvPr>
            <p:ph type="ftr" sz="quarter" idx="3"/>
          </p:nvPr>
        </p:nvSpPr>
        <p:spPr/>
        <p:txBody>
          <a:bodyPr/>
          <a:lstStyle/>
          <a:p>
            <a:endParaRPr lang="en-NO"/>
          </a:p>
        </p:txBody>
      </p:sp>
    </p:spTree>
    <p:extLst>
      <p:ext uri="{BB962C8B-B14F-4D97-AF65-F5344CB8AC3E}">
        <p14:creationId xmlns:p14="http://schemas.microsoft.com/office/powerpoint/2010/main" val="2606368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D2854001-B4AF-4E18-9D2E-33E37F97A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tel 2">
            <a:extLst>
              <a:ext uri="{FF2B5EF4-FFF2-40B4-BE49-F238E27FC236}">
                <a16:creationId xmlns:a16="http://schemas.microsoft.com/office/drawing/2014/main" id="{6204530E-3685-C2CD-C418-9499C6968C1C}"/>
              </a:ext>
            </a:extLst>
          </p:cNvPr>
          <p:cNvSpPr>
            <a:spLocks noGrp="1"/>
          </p:cNvSpPr>
          <p:nvPr>
            <p:ph type="title"/>
          </p:nvPr>
        </p:nvSpPr>
        <p:spPr>
          <a:xfrm>
            <a:off x="612648" y="849291"/>
            <a:ext cx="6268770" cy="1765893"/>
          </a:xfrm>
        </p:spPr>
        <p:txBody>
          <a:bodyPr vert="horz" lIns="91440" tIns="45720" rIns="91440" bIns="45720" rtlCol="0" anchor="b">
            <a:normAutofit fontScale="90000"/>
          </a:bodyPr>
          <a:lstStyle/>
          <a:p>
            <a:r>
              <a:rPr lang="en-US" sz="3600" err="1">
                <a:effectLst/>
                <a:latin typeface="+mj-lt"/>
                <a:cs typeface="+mj-cs"/>
              </a:rPr>
              <a:t>Utgreie</a:t>
            </a:r>
            <a:r>
              <a:rPr lang="en-US" sz="3600">
                <a:effectLst/>
                <a:latin typeface="+mj-lt"/>
                <a:cs typeface="+mj-cs"/>
              </a:rPr>
              <a:t> </a:t>
            </a:r>
            <a:r>
              <a:rPr lang="en-US" sz="3600" err="1">
                <a:effectLst/>
                <a:latin typeface="+mj-lt"/>
                <a:cs typeface="+mj-cs"/>
              </a:rPr>
              <a:t>organisering</a:t>
            </a:r>
            <a:r>
              <a:rPr lang="en-US" sz="3600">
                <a:effectLst/>
                <a:latin typeface="+mj-lt"/>
                <a:cs typeface="+mj-cs"/>
              </a:rPr>
              <a:t> av</a:t>
            </a:r>
            <a:br>
              <a:rPr lang="en-US" sz="3600">
                <a:effectLst/>
                <a:latin typeface="+mj-lt"/>
                <a:cs typeface="+mj-cs"/>
              </a:rPr>
            </a:br>
            <a:r>
              <a:rPr lang="en-US" sz="3600" err="1">
                <a:effectLst/>
                <a:latin typeface="+mj-lt"/>
                <a:cs typeface="+mj-cs"/>
              </a:rPr>
              <a:t>helse</a:t>
            </a:r>
            <a:r>
              <a:rPr lang="en-US" sz="3600">
                <a:effectLst/>
                <a:latin typeface="+mj-lt"/>
                <a:cs typeface="+mj-cs"/>
              </a:rPr>
              <a:t>- </a:t>
            </a:r>
            <a:r>
              <a:rPr lang="en-US" sz="3600" err="1">
                <a:effectLst/>
                <a:latin typeface="+mj-lt"/>
                <a:cs typeface="+mj-cs"/>
              </a:rPr>
              <a:t>og</a:t>
            </a:r>
            <a:r>
              <a:rPr lang="en-US" sz="3600">
                <a:effectLst/>
                <a:latin typeface="+mj-lt"/>
                <a:cs typeface="+mj-cs"/>
              </a:rPr>
              <a:t> </a:t>
            </a:r>
            <a:r>
              <a:rPr lang="en-US" sz="3600" err="1">
                <a:effectLst/>
                <a:latin typeface="+mj-lt"/>
                <a:cs typeface="+mj-cs"/>
              </a:rPr>
              <a:t>omsorgstenesta</a:t>
            </a:r>
            <a:r>
              <a:rPr lang="en-US" sz="3600">
                <a:effectLst/>
                <a:latin typeface="+mj-lt"/>
                <a:cs typeface="+mj-cs"/>
              </a:rPr>
              <a:t> </a:t>
            </a:r>
            <a:r>
              <a:rPr lang="en-US" sz="3600" err="1">
                <a:effectLst/>
                <a:latin typeface="+mj-lt"/>
                <a:cs typeface="+mj-cs"/>
              </a:rPr>
              <a:t>og</a:t>
            </a:r>
            <a:r>
              <a:rPr lang="en-US" sz="3600">
                <a:effectLst/>
                <a:latin typeface="+mj-lt"/>
                <a:cs typeface="+mj-cs"/>
              </a:rPr>
              <a:t> </a:t>
            </a:r>
            <a:r>
              <a:rPr lang="en-US" sz="3600" err="1">
                <a:effectLst/>
                <a:latin typeface="+mj-lt"/>
                <a:cs typeface="+mj-cs"/>
              </a:rPr>
              <a:t>sjukehusstruktur</a:t>
            </a:r>
            <a:r>
              <a:rPr lang="en-US" sz="3600">
                <a:effectLst/>
                <a:latin typeface="+mj-lt"/>
                <a:cs typeface="+mj-cs"/>
              </a:rPr>
              <a:t> </a:t>
            </a:r>
            <a:br>
              <a:rPr lang="en-US" sz="2500">
                <a:latin typeface="+mj-lt"/>
                <a:cs typeface="+mj-cs"/>
              </a:rPr>
            </a:br>
            <a:endParaRPr lang="en-US" sz="2500">
              <a:latin typeface="+mj-lt"/>
              <a:cs typeface="+mj-cs"/>
            </a:endParaRPr>
          </a:p>
        </p:txBody>
      </p:sp>
      <p:sp>
        <p:nvSpPr>
          <p:cNvPr id="47" name="Rectangle 46">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Plassholder for innhold 4">
            <a:extLst>
              <a:ext uri="{FF2B5EF4-FFF2-40B4-BE49-F238E27FC236}">
                <a16:creationId xmlns:a16="http://schemas.microsoft.com/office/drawing/2014/main" id="{DE6764EC-3D46-E213-09C9-C4749737D216}"/>
              </a:ext>
            </a:extLst>
          </p:cNvPr>
          <p:cNvSpPr>
            <a:spLocks noGrp="1"/>
          </p:cNvSpPr>
          <p:nvPr>
            <p:ph sz="half" idx="2"/>
          </p:nvPr>
        </p:nvSpPr>
        <p:spPr>
          <a:xfrm>
            <a:off x="639270" y="3355848"/>
            <a:ext cx="6244957" cy="2825496"/>
          </a:xfrm>
        </p:spPr>
        <p:txBody>
          <a:bodyPr vert="horz" lIns="91440" tIns="45720" rIns="91440" bIns="45720" rtlCol="0">
            <a:normAutofit lnSpcReduction="10000"/>
          </a:bodyPr>
          <a:lstStyle/>
          <a:p>
            <a:r>
              <a:rPr lang="en-US" sz="2000" err="1">
                <a:effectLst/>
              </a:rPr>
              <a:t>Eit</a:t>
            </a:r>
            <a:r>
              <a:rPr lang="en-US" sz="2000">
                <a:effectLst/>
              </a:rPr>
              <a:t> </a:t>
            </a:r>
            <a:r>
              <a:rPr lang="en-US" sz="2000" err="1">
                <a:effectLst/>
              </a:rPr>
              <a:t>fleirtal</a:t>
            </a:r>
            <a:r>
              <a:rPr lang="en-US" sz="2000">
                <a:effectLst/>
              </a:rPr>
              <a:t> </a:t>
            </a:r>
            <a:r>
              <a:rPr lang="en-US" sz="2000" err="1">
                <a:effectLst/>
              </a:rPr>
              <a:t>i</a:t>
            </a:r>
            <a:r>
              <a:rPr lang="en-US" sz="2000">
                <a:effectLst/>
              </a:rPr>
              <a:t> </a:t>
            </a:r>
            <a:r>
              <a:rPr lang="en-US" sz="2000" err="1">
                <a:effectLst/>
              </a:rPr>
              <a:t>Helsepersonellkommisjonen</a:t>
            </a:r>
            <a:r>
              <a:rPr lang="en-US" sz="2000">
                <a:effectLst/>
              </a:rPr>
              <a:t> </a:t>
            </a:r>
            <a:r>
              <a:rPr lang="en-US" sz="2000" err="1">
                <a:effectLst/>
              </a:rPr>
              <a:t>fremjar</a:t>
            </a:r>
            <a:r>
              <a:rPr lang="en-US" sz="2000">
                <a:effectLst/>
              </a:rPr>
              <a:t> </a:t>
            </a:r>
            <a:r>
              <a:rPr lang="en-US" sz="2000" err="1">
                <a:effectLst/>
              </a:rPr>
              <a:t>forslag</a:t>
            </a:r>
            <a:r>
              <a:rPr lang="en-US" sz="2000">
                <a:effectLst/>
              </a:rPr>
              <a:t> om å </a:t>
            </a:r>
            <a:r>
              <a:rPr lang="en-US" sz="2000" err="1">
                <a:effectLst/>
              </a:rPr>
              <a:t>vurdere</a:t>
            </a:r>
            <a:r>
              <a:rPr lang="en-US" sz="2000">
                <a:effectLst/>
              </a:rPr>
              <a:t> </a:t>
            </a:r>
            <a:r>
              <a:rPr lang="en-US" sz="2000" err="1">
                <a:effectLst/>
              </a:rPr>
              <a:t>framtidig</a:t>
            </a:r>
            <a:r>
              <a:rPr lang="en-US" sz="2000">
                <a:effectLst/>
              </a:rPr>
              <a:t> </a:t>
            </a:r>
            <a:r>
              <a:rPr lang="en-US" sz="2000" err="1">
                <a:effectLst/>
              </a:rPr>
              <a:t>organisering</a:t>
            </a:r>
            <a:r>
              <a:rPr lang="en-US" sz="2000">
                <a:effectLst/>
              </a:rPr>
              <a:t> av </a:t>
            </a:r>
            <a:r>
              <a:rPr lang="en-US" sz="2000" err="1">
                <a:effectLst/>
              </a:rPr>
              <a:t>helse</a:t>
            </a:r>
            <a:r>
              <a:rPr lang="en-US" sz="2000">
                <a:effectLst/>
              </a:rPr>
              <a:t>- </a:t>
            </a:r>
            <a:r>
              <a:rPr lang="en-US" sz="2000" err="1">
                <a:effectLst/>
              </a:rPr>
              <a:t>og</a:t>
            </a:r>
            <a:r>
              <a:rPr lang="en-US" sz="2000">
                <a:effectLst/>
              </a:rPr>
              <a:t> </a:t>
            </a:r>
            <a:r>
              <a:rPr lang="en-US" sz="2000" err="1">
                <a:effectLst/>
              </a:rPr>
              <a:t>omsorgstenesta</a:t>
            </a:r>
            <a:r>
              <a:rPr lang="en-US" sz="2000">
                <a:effectLst/>
              </a:rPr>
              <a:t>, </a:t>
            </a:r>
            <a:r>
              <a:rPr lang="en-US" sz="2000" err="1">
                <a:effectLst/>
              </a:rPr>
              <a:t>gjennom</a:t>
            </a:r>
            <a:r>
              <a:rPr lang="en-US" sz="2000">
                <a:effectLst/>
              </a:rPr>
              <a:t> å </a:t>
            </a:r>
            <a:r>
              <a:rPr lang="en-US" sz="2000" err="1">
                <a:effectLst/>
              </a:rPr>
              <a:t>etablere</a:t>
            </a:r>
            <a:r>
              <a:rPr lang="en-US" sz="2000">
                <a:effectLst/>
              </a:rPr>
              <a:t> </a:t>
            </a:r>
            <a:r>
              <a:rPr lang="en-US" sz="2000" err="1">
                <a:effectLst/>
              </a:rPr>
              <a:t>eit</a:t>
            </a:r>
            <a:r>
              <a:rPr lang="en-US" sz="2000">
                <a:effectLst/>
              </a:rPr>
              <a:t> </a:t>
            </a:r>
            <a:r>
              <a:rPr lang="en-US" sz="2000" err="1">
                <a:effectLst/>
              </a:rPr>
              <a:t>utval</a:t>
            </a:r>
            <a:r>
              <a:rPr lang="en-US" sz="2000">
                <a:effectLst/>
              </a:rPr>
              <a:t> for å </a:t>
            </a:r>
            <a:r>
              <a:rPr lang="en-US" sz="2000" err="1">
                <a:effectLst/>
              </a:rPr>
              <a:t>utgreie</a:t>
            </a:r>
            <a:r>
              <a:rPr lang="en-US" sz="2000">
                <a:effectLst/>
              </a:rPr>
              <a:t> </a:t>
            </a:r>
            <a:r>
              <a:rPr lang="en-US" sz="2000" err="1">
                <a:effectLst/>
              </a:rPr>
              <a:t>spørsmålet</a:t>
            </a:r>
            <a:r>
              <a:rPr lang="en-US" sz="2000">
                <a:effectLst/>
              </a:rPr>
              <a:t> om </a:t>
            </a:r>
            <a:r>
              <a:rPr lang="en-US" sz="2000" err="1">
                <a:effectLst/>
              </a:rPr>
              <a:t>ei</a:t>
            </a:r>
            <a:r>
              <a:rPr lang="en-US" sz="2000">
                <a:effectLst/>
              </a:rPr>
              <a:t> </a:t>
            </a:r>
            <a:r>
              <a:rPr lang="en-US" sz="2000" err="1">
                <a:effectLst/>
              </a:rPr>
              <a:t>meir</a:t>
            </a:r>
            <a:r>
              <a:rPr lang="en-US" sz="2000">
                <a:effectLst/>
              </a:rPr>
              <a:t> </a:t>
            </a:r>
            <a:r>
              <a:rPr lang="en-US" sz="2000" err="1">
                <a:effectLst/>
              </a:rPr>
              <a:t>heilskapleg</a:t>
            </a:r>
            <a:r>
              <a:rPr lang="en-US" sz="2000">
                <a:effectLst/>
              </a:rPr>
              <a:t> </a:t>
            </a:r>
            <a:r>
              <a:rPr lang="en-US" sz="2000" err="1">
                <a:effectLst/>
              </a:rPr>
              <a:t>organisering</a:t>
            </a:r>
            <a:r>
              <a:rPr lang="en-US" sz="2000">
                <a:effectLst/>
              </a:rPr>
              <a:t>, </a:t>
            </a:r>
            <a:r>
              <a:rPr lang="en-US" sz="2000" err="1">
                <a:effectLst/>
              </a:rPr>
              <a:t>eventuelt</a:t>
            </a:r>
            <a:r>
              <a:rPr lang="en-US" sz="2000">
                <a:effectLst/>
              </a:rPr>
              <a:t> </a:t>
            </a:r>
            <a:r>
              <a:rPr lang="en-US" sz="2000" err="1">
                <a:effectLst/>
              </a:rPr>
              <a:t>samla</a:t>
            </a:r>
            <a:r>
              <a:rPr lang="en-US" sz="2000">
                <a:effectLst/>
              </a:rPr>
              <a:t> </a:t>
            </a:r>
            <a:r>
              <a:rPr lang="en-US" sz="2000" err="1">
                <a:effectLst/>
              </a:rPr>
              <a:t>på</a:t>
            </a:r>
            <a:r>
              <a:rPr lang="en-US" sz="2000">
                <a:effectLst/>
              </a:rPr>
              <a:t>̊ </a:t>
            </a:r>
            <a:r>
              <a:rPr lang="en-US" sz="2000" err="1">
                <a:effectLst/>
              </a:rPr>
              <a:t>eitt</a:t>
            </a:r>
            <a:r>
              <a:rPr lang="en-US" sz="2000">
                <a:effectLst/>
              </a:rPr>
              <a:t> </a:t>
            </a:r>
            <a:r>
              <a:rPr lang="en-US" sz="2000" err="1">
                <a:effectLst/>
              </a:rPr>
              <a:t>felles</a:t>
            </a:r>
            <a:r>
              <a:rPr lang="en-US" sz="2000">
                <a:effectLst/>
              </a:rPr>
              <a:t> </a:t>
            </a:r>
            <a:r>
              <a:rPr lang="en-US" sz="2000" err="1">
                <a:effectLst/>
              </a:rPr>
              <a:t>forvaltningsnivå</a:t>
            </a:r>
            <a:r>
              <a:rPr lang="en-US" sz="2000">
                <a:effectLst/>
              </a:rPr>
              <a:t>̊. </a:t>
            </a:r>
          </a:p>
          <a:p>
            <a:pPr marL="0" indent="0">
              <a:buNone/>
            </a:pPr>
            <a:endParaRPr lang="en-US" sz="2000">
              <a:effectLst/>
            </a:endParaRPr>
          </a:p>
          <a:p>
            <a:r>
              <a:rPr lang="en-US" sz="2000">
                <a:effectLst/>
              </a:rPr>
              <a:t>Vi ser </a:t>
            </a:r>
            <a:r>
              <a:rPr lang="en-US" sz="2000" err="1">
                <a:effectLst/>
              </a:rPr>
              <a:t>og</a:t>
            </a:r>
            <a:r>
              <a:rPr lang="en-US" sz="2000">
                <a:effectLst/>
              </a:rPr>
              <a:t> </a:t>
            </a:r>
            <a:r>
              <a:rPr lang="en-US" sz="2000" err="1">
                <a:effectLst/>
              </a:rPr>
              <a:t>behov</a:t>
            </a:r>
            <a:r>
              <a:rPr lang="en-US" sz="2000">
                <a:effectLst/>
              </a:rPr>
              <a:t> for </a:t>
            </a:r>
            <a:r>
              <a:rPr lang="en-US" sz="2000" err="1">
                <a:effectLst/>
              </a:rPr>
              <a:t>utgreiing</a:t>
            </a:r>
            <a:r>
              <a:rPr lang="en-US" sz="2000">
                <a:effectLst/>
              </a:rPr>
              <a:t> av </a:t>
            </a:r>
            <a:r>
              <a:rPr lang="en-US" sz="2000" err="1">
                <a:effectLst/>
              </a:rPr>
              <a:t>ein</a:t>
            </a:r>
            <a:r>
              <a:rPr lang="en-US" sz="2000">
                <a:effectLst/>
              </a:rPr>
              <a:t> </a:t>
            </a:r>
            <a:r>
              <a:rPr lang="en-US" sz="2000" err="1">
                <a:effectLst/>
              </a:rPr>
              <a:t>bærekraftig</a:t>
            </a:r>
            <a:r>
              <a:rPr lang="en-US" sz="2000">
                <a:effectLst/>
              </a:rPr>
              <a:t> </a:t>
            </a:r>
            <a:r>
              <a:rPr lang="en-US" sz="2000" err="1">
                <a:effectLst/>
              </a:rPr>
              <a:t>sjukehusstruktur</a:t>
            </a:r>
            <a:r>
              <a:rPr lang="en-US" sz="2000">
                <a:effectLst/>
              </a:rPr>
              <a:t> </a:t>
            </a:r>
            <a:r>
              <a:rPr lang="en-US" sz="2000" err="1">
                <a:effectLst/>
              </a:rPr>
              <a:t>i</a:t>
            </a:r>
            <a:r>
              <a:rPr lang="en-US" sz="2000">
                <a:effectLst/>
              </a:rPr>
              <a:t> Norge, </a:t>
            </a:r>
            <a:r>
              <a:rPr lang="en-US" sz="2000" err="1">
                <a:effectLst/>
              </a:rPr>
              <a:t>som</a:t>
            </a:r>
            <a:r>
              <a:rPr lang="en-US" sz="2000">
                <a:effectLst/>
              </a:rPr>
              <a:t> </a:t>
            </a:r>
            <a:r>
              <a:rPr lang="en-US" sz="2000" err="1">
                <a:effectLst/>
              </a:rPr>
              <a:t>kan</a:t>
            </a:r>
            <a:r>
              <a:rPr lang="en-US" sz="2000">
                <a:effectLst/>
              </a:rPr>
              <a:t> </a:t>
            </a:r>
            <a:r>
              <a:rPr lang="en-US" sz="2000" err="1">
                <a:effectLst/>
              </a:rPr>
              <a:t>gjere</a:t>
            </a:r>
            <a:r>
              <a:rPr lang="en-US" sz="2000">
                <a:effectLst/>
              </a:rPr>
              <a:t> det </a:t>
            </a:r>
            <a:r>
              <a:rPr lang="en-US" sz="2000" err="1">
                <a:effectLst/>
              </a:rPr>
              <a:t>muleg</a:t>
            </a:r>
            <a:r>
              <a:rPr lang="en-US" sz="2000">
                <a:effectLst/>
              </a:rPr>
              <a:t> å </a:t>
            </a:r>
            <a:r>
              <a:rPr lang="en-US" sz="2000" err="1">
                <a:effectLst/>
              </a:rPr>
              <a:t>fortsatt</a:t>
            </a:r>
            <a:r>
              <a:rPr lang="en-US" sz="2000">
                <a:effectLst/>
              </a:rPr>
              <a:t> </a:t>
            </a:r>
            <a:r>
              <a:rPr lang="en-US" sz="2000" err="1">
                <a:effectLst/>
              </a:rPr>
              <a:t>tilby</a:t>
            </a:r>
            <a:r>
              <a:rPr lang="en-US" sz="2000">
                <a:effectLst/>
              </a:rPr>
              <a:t> </a:t>
            </a:r>
            <a:r>
              <a:rPr lang="en-US" sz="2000" err="1">
                <a:effectLst/>
              </a:rPr>
              <a:t>helse</a:t>
            </a:r>
            <a:r>
              <a:rPr lang="en-US" sz="2000">
                <a:effectLst/>
              </a:rPr>
              <a:t>- </a:t>
            </a:r>
            <a:r>
              <a:rPr lang="en-US" sz="2000" err="1">
                <a:effectLst/>
              </a:rPr>
              <a:t>og</a:t>
            </a:r>
            <a:r>
              <a:rPr lang="en-US" sz="2000">
                <a:effectLst/>
              </a:rPr>
              <a:t> </a:t>
            </a:r>
            <a:r>
              <a:rPr lang="en-US" sz="2000" err="1">
                <a:effectLst/>
              </a:rPr>
              <a:t>omsorgsjenester</a:t>
            </a:r>
            <a:r>
              <a:rPr lang="en-US" sz="2000">
                <a:effectLst/>
              </a:rPr>
              <a:t> av </a:t>
            </a:r>
            <a:r>
              <a:rPr lang="en-US" sz="2000" err="1">
                <a:effectLst/>
              </a:rPr>
              <a:t>høg</a:t>
            </a:r>
            <a:r>
              <a:rPr lang="en-US" sz="2000">
                <a:effectLst/>
              </a:rPr>
              <a:t> </a:t>
            </a:r>
            <a:r>
              <a:rPr lang="en-US" sz="2000" err="1">
                <a:effectLst/>
              </a:rPr>
              <a:t>kvalitet</a:t>
            </a:r>
            <a:r>
              <a:rPr lang="en-US" sz="2000">
                <a:effectLst/>
              </a:rPr>
              <a:t> </a:t>
            </a:r>
            <a:r>
              <a:rPr lang="en-US" sz="2000" err="1">
                <a:effectLst/>
              </a:rPr>
              <a:t>i</a:t>
            </a:r>
            <a:r>
              <a:rPr lang="en-US" sz="2000">
                <a:effectLst/>
              </a:rPr>
              <a:t> </a:t>
            </a:r>
            <a:r>
              <a:rPr lang="en-US" sz="2000" err="1">
                <a:effectLst/>
              </a:rPr>
              <a:t>heile</a:t>
            </a:r>
            <a:r>
              <a:rPr lang="en-US" sz="2000">
                <a:effectLst/>
              </a:rPr>
              <a:t> </a:t>
            </a:r>
            <a:r>
              <a:rPr lang="en-US" sz="2000" err="1">
                <a:effectLst/>
              </a:rPr>
              <a:t>landet</a:t>
            </a:r>
            <a:r>
              <a:rPr lang="en-US" sz="2000">
                <a:effectLst/>
              </a:rPr>
              <a:t>. </a:t>
            </a:r>
            <a:endParaRPr lang="en-US" sz="2000"/>
          </a:p>
          <a:p>
            <a:endParaRPr lang="en-US" sz="2000">
              <a:effectLst/>
            </a:endParaRPr>
          </a:p>
          <a:p>
            <a:endParaRPr lang="en-US" sz="2000"/>
          </a:p>
        </p:txBody>
      </p:sp>
      <p:pic>
        <p:nvPicPr>
          <p:cNvPr id="6" name="Plassholder for innhold 3" descr="Diagram&#10;&#10;Description automatically generated">
            <a:extLst>
              <a:ext uri="{FF2B5EF4-FFF2-40B4-BE49-F238E27FC236}">
                <a16:creationId xmlns:a16="http://schemas.microsoft.com/office/drawing/2014/main" id="{24862FC6-BF3F-C6D3-36F6-791F31042182}"/>
              </a:ext>
            </a:extLst>
          </p:cNvPr>
          <p:cNvPicPr>
            <a:picLocks noGrp="1" noChangeAspect="1"/>
          </p:cNvPicPr>
          <p:nvPr>
            <p:ph sz="half" idx="1"/>
          </p:nvPr>
        </p:nvPicPr>
        <p:blipFill rotWithShape="1">
          <a:blip r:embed="rId3"/>
          <a:srcRect r="3" b="517"/>
          <a:stretch/>
        </p:blipFill>
        <p:spPr>
          <a:xfrm>
            <a:off x="7684007" y="603504"/>
            <a:ext cx="4050792" cy="5577840"/>
          </a:xfrm>
          <a:prstGeom prst="rect">
            <a:avLst/>
          </a:prstGeom>
        </p:spPr>
      </p:pic>
      <p:sp>
        <p:nvSpPr>
          <p:cNvPr id="2" name="Plassholder for bunntekst 1">
            <a:extLst>
              <a:ext uri="{FF2B5EF4-FFF2-40B4-BE49-F238E27FC236}">
                <a16:creationId xmlns:a16="http://schemas.microsoft.com/office/drawing/2014/main" id="{2CB92A4C-66B3-E827-2555-07187689F82D}"/>
              </a:ext>
            </a:extLst>
          </p:cNvPr>
          <p:cNvSpPr>
            <a:spLocks noGrp="1"/>
          </p:cNvSpPr>
          <p:nvPr>
            <p:ph type="ftr" sz="quarter" idx="3"/>
          </p:nvPr>
        </p:nvSpPr>
        <p:spPr>
          <a:xfrm>
            <a:off x="2766618" y="6356350"/>
            <a:ext cx="4114800" cy="365125"/>
          </a:xfrm>
        </p:spPr>
        <p:txBody>
          <a:bodyPr vert="horz" lIns="91440" tIns="45720" rIns="91440" bIns="45720" rtlCol="0" anchor="ctr">
            <a:normAutofit/>
          </a:bodyPr>
          <a:lstStyle/>
          <a:p>
            <a:pPr algn="r">
              <a:spcAft>
                <a:spcPts val="600"/>
              </a:spcAft>
              <a:defRPr/>
            </a:pPr>
            <a:r>
              <a:rPr lang="en-US" sz="1100" b="0" kern="1200">
                <a:solidFill>
                  <a:schemeClr val="tx1">
                    <a:lumMod val="50000"/>
                    <a:lumOff val="50000"/>
                  </a:schemeClr>
                </a:solidFill>
                <a:latin typeface="Calibri" panose="020F0502020204030204"/>
                <a:ea typeface="+mn-ea"/>
                <a:cs typeface="+mn-cs"/>
              </a:rPr>
              <a:t>Kap.7 Organisering og samhandling i helse- og omsorgstenestene </a:t>
            </a:r>
          </a:p>
          <a:p>
            <a:pPr algn="r">
              <a:spcAft>
                <a:spcPts val="600"/>
              </a:spcAft>
              <a:defRPr/>
            </a:pPr>
            <a:endParaRPr lang="en-US" sz="1100" b="0" kern="1200">
              <a:solidFill>
                <a:schemeClr val="tx1">
                  <a:lumMod val="50000"/>
                  <a:lumOff val="50000"/>
                </a:schemeClr>
              </a:solidFill>
              <a:latin typeface="Calibri" panose="020F0502020204030204"/>
              <a:ea typeface="+mn-ea"/>
              <a:cs typeface="+mn-cs"/>
            </a:endParaRPr>
          </a:p>
        </p:txBody>
      </p:sp>
    </p:spTree>
    <p:extLst>
      <p:ext uri="{BB962C8B-B14F-4D97-AF65-F5344CB8AC3E}">
        <p14:creationId xmlns:p14="http://schemas.microsoft.com/office/powerpoint/2010/main" val="611031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85B9AB05-2A22-4BDA-B7D0-ECDC7B69F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E3A6941D-03EC-96EC-2EA1-23DBDABC4D24}"/>
              </a:ext>
            </a:extLst>
          </p:cNvPr>
          <p:cNvSpPr>
            <a:spLocks noGrp="1"/>
          </p:cNvSpPr>
          <p:nvPr>
            <p:ph type="title"/>
          </p:nvPr>
        </p:nvSpPr>
        <p:spPr>
          <a:xfrm>
            <a:off x="871442" y="685800"/>
            <a:ext cx="5038916" cy="1474666"/>
          </a:xfrm>
        </p:spPr>
        <p:txBody>
          <a:bodyPr vert="horz" lIns="91440" tIns="45720" rIns="91440" bIns="45720" rtlCol="0" anchor="b">
            <a:normAutofit/>
          </a:bodyPr>
          <a:lstStyle/>
          <a:p>
            <a:pPr algn="ctr"/>
            <a:r>
              <a:rPr lang="en-US" sz="3200">
                <a:solidFill>
                  <a:schemeClr val="tx1">
                    <a:lumMod val="65000"/>
                    <a:lumOff val="35000"/>
                  </a:schemeClr>
                </a:solidFill>
                <a:latin typeface="+mj-lt"/>
                <a:cs typeface="+mj-cs"/>
              </a:rPr>
              <a:t>Helsefellesskap og samhandling med kommunehelsetenesta</a:t>
            </a:r>
          </a:p>
        </p:txBody>
      </p:sp>
      <p:sp>
        <p:nvSpPr>
          <p:cNvPr id="3" name="Plassholder for innhold 2">
            <a:extLst>
              <a:ext uri="{FF2B5EF4-FFF2-40B4-BE49-F238E27FC236}">
                <a16:creationId xmlns:a16="http://schemas.microsoft.com/office/drawing/2014/main" id="{AE2B5DEF-9D2A-72E5-0065-6AC24DC5B484}"/>
              </a:ext>
            </a:extLst>
          </p:cNvPr>
          <p:cNvSpPr>
            <a:spLocks noGrp="1"/>
          </p:cNvSpPr>
          <p:nvPr>
            <p:ph sz="half" idx="1"/>
          </p:nvPr>
        </p:nvSpPr>
        <p:spPr>
          <a:xfrm>
            <a:off x="871442" y="2447336"/>
            <a:ext cx="5038916" cy="3724862"/>
          </a:xfrm>
        </p:spPr>
        <p:txBody>
          <a:bodyPr vert="horz" lIns="91440" tIns="45720" rIns="91440" bIns="45720" rtlCol="0" anchor="t">
            <a:normAutofit lnSpcReduction="10000"/>
          </a:bodyPr>
          <a:lstStyle/>
          <a:p>
            <a:pPr marL="342900" lvl="0">
              <a:tabLst>
                <a:tab pos="457200" algn="l"/>
              </a:tabLst>
            </a:pPr>
            <a:r>
              <a:rPr lang="en-US" sz="1800" err="1">
                <a:solidFill>
                  <a:schemeClr val="tx1">
                    <a:lumMod val="65000"/>
                    <a:lumOff val="35000"/>
                  </a:schemeClr>
                </a:solidFill>
                <a:effectLst/>
              </a:rPr>
              <a:t>Sjukehusutvalet</a:t>
            </a:r>
            <a:r>
              <a:rPr lang="en-US" sz="1800">
                <a:solidFill>
                  <a:schemeClr val="tx1">
                    <a:lumMod val="65000"/>
                    <a:lumOff val="35000"/>
                  </a:schemeClr>
                </a:solidFill>
                <a:effectLst/>
              </a:rPr>
              <a:t> </a:t>
            </a:r>
            <a:r>
              <a:rPr lang="en-US" sz="1800" err="1">
                <a:solidFill>
                  <a:schemeClr val="tx1">
                    <a:lumMod val="65000"/>
                    <a:lumOff val="35000"/>
                  </a:schemeClr>
                </a:solidFill>
                <a:effectLst/>
              </a:rPr>
              <a:t>meiner</a:t>
            </a:r>
            <a:r>
              <a:rPr lang="en-US" sz="1800">
                <a:solidFill>
                  <a:schemeClr val="tx1">
                    <a:lumMod val="65000"/>
                    <a:lumOff val="35000"/>
                  </a:schemeClr>
                </a:solidFill>
                <a:effectLst/>
              </a:rPr>
              <a:t> det er </a:t>
            </a:r>
            <a:r>
              <a:rPr lang="en-US" sz="1800" err="1">
                <a:solidFill>
                  <a:schemeClr val="tx1">
                    <a:lumMod val="65000"/>
                    <a:lumOff val="35000"/>
                  </a:schemeClr>
                </a:solidFill>
                <a:effectLst/>
              </a:rPr>
              <a:t>eit</a:t>
            </a:r>
            <a:r>
              <a:rPr lang="en-US" sz="1800">
                <a:solidFill>
                  <a:schemeClr val="tx1">
                    <a:lumMod val="65000"/>
                    <a:lumOff val="35000"/>
                  </a:schemeClr>
                </a:solidFill>
                <a:effectLst/>
              </a:rPr>
              <a:t> </a:t>
            </a:r>
            <a:r>
              <a:rPr lang="en-US" sz="1800" err="1">
                <a:solidFill>
                  <a:schemeClr val="tx1">
                    <a:lumMod val="65000"/>
                    <a:lumOff val="35000"/>
                  </a:schemeClr>
                </a:solidFill>
                <a:effectLst/>
              </a:rPr>
              <a:t>betydeleg</a:t>
            </a:r>
            <a:r>
              <a:rPr lang="en-US" sz="1800">
                <a:solidFill>
                  <a:schemeClr val="tx1">
                    <a:lumMod val="65000"/>
                    <a:lumOff val="35000"/>
                  </a:schemeClr>
                </a:solidFill>
                <a:effectLst/>
              </a:rPr>
              <a:t> </a:t>
            </a:r>
            <a:r>
              <a:rPr lang="en-US" sz="1800" err="1">
                <a:solidFill>
                  <a:schemeClr val="tx1">
                    <a:lumMod val="65000"/>
                    <a:lumOff val="35000"/>
                  </a:schemeClr>
                </a:solidFill>
                <a:effectLst/>
              </a:rPr>
              <a:t>potensial</a:t>
            </a:r>
            <a:r>
              <a:rPr lang="en-US" sz="1800">
                <a:solidFill>
                  <a:schemeClr val="tx1">
                    <a:lumMod val="65000"/>
                    <a:lumOff val="35000"/>
                  </a:schemeClr>
                </a:solidFill>
                <a:effectLst/>
              </a:rPr>
              <a:t> for å </a:t>
            </a:r>
            <a:r>
              <a:rPr lang="en-US" sz="1800" err="1">
                <a:solidFill>
                  <a:schemeClr val="tx1">
                    <a:lumMod val="65000"/>
                    <a:lumOff val="35000"/>
                  </a:schemeClr>
                </a:solidFill>
                <a:effectLst/>
              </a:rPr>
              <a:t>forbetre</a:t>
            </a:r>
            <a:r>
              <a:rPr lang="en-US" sz="1800">
                <a:solidFill>
                  <a:schemeClr val="tx1">
                    <a:lumMod val="65000"/>
                    <a:lumOff val="35000"/>
                  </a:schemeClr>
                </a:solidFill>
                <a:effectLst/>
              </a:rPr>
              <a:t> </a:t>
            </a:r>
            <a:r>
              <a:rPr lang="en-US" sz="1800" err="1">
                <a:solidFill>
                  <a:schemeClr val="tx1">
                    <a:lumMod val="65000"/>
                    <a:lumOff val="35000"/>
                  </a:schemeClr>
                </a:solidFill>
                <a:effectLst/>
              </a:rPr>
              <a:t>pasientbehandlinga</a:t>
            </a:r>
            <a:r>
              <a:rPr lang="en-US" sz="1800">
                <a:solidFill>
                  <a:schemeClr val="tx1">
                    <a:lumMod val="65000"/>
                    <a:lumOff val="35000"/>
                  </a:schemeClr>
                </a:solidFill>
                <a:effectLst/>
              </a:rPr>
              <a:t> </a:t>
            </a:r>
            <a:r>
              <a:rPr lang="en-US" sz="1800" err="1">
                <a:solidFill>
                  <a:schemeClr val="tx1">
                    <a:lumMod val="65000"/>
                    <a:lumOff val="35000"/>
                  </a:schemeClr>
                </a:solidFill>
                <a:effectLst/>
              </a:rPr>
              <a:t>gjennom</a:t>
            </a:r>
            <a:r>
              <a:rPr lang="en-US" sz="1800">
                <a:solidFill>
                  <a:schemeClr val="tx1">
                    <a:lumMod val="65000"/>
                    <a:lumOff val="35000"/>
                  </a:schemeClr>
                </a:solidFill>
                <a:effectLst/>
              </a:rPr>
              <a:t> </a:t>
            </a:r>
            <a:r>
              <a:rPr lang="en-US" sz="1800" err="1">
                <a:solidFill>
                  <a:schemeClr val="tx1">
                    <a:lumMod val="65000"/>
                    <a:lumOff val="35000"/>
                  </a:schemeClr>
                </a:solidFill>
                <a:effectLst/>
              </a:rPr>
              <a:t>betre</a:t>
            </a:r>
            <a:r>
              <a:rPr lang="en-US" sz="1800">
                <a:solidFill>
                  <a:schemeClr val="tx1">
                    <a:lumMod val="65000"/>
                    <a:lumOff val="35000"/>
                  </a:schemeClr>
                </a:solidFill>
                <a:effectLst/>
              </a:rPr>
              <a:t> </a:t>
            </a:r>
            <a:r>
              <a:rPr lang="en-US" sz="1800" err="1">
                <a:solidFill>
                  <a:schemeClr val="tx1">
                    <a:lumMod val="65000"/>
                    <a:lumOff val="35000"/>
                  </a:schemeClr>
                </a:solidFill>
                <a:effectLst/>
              </a:rPr>
              <a:t>samhandling</a:t>
            </a:r>
            <a:r>
              <a:rPr lang="en-US" sz="1800">
                <a:solidFill>
                  <a:schemeClr val="tx1">
                    <a:lumMod val="65000"/>
                    <a:lumOff val="35000"/>
                  </a:schemeClr>
                </a:solidFill>
                <a:effectLst/>
              </a:rPr>
              <a:t> </a:t>
            </a:r>
            <a:r>
              <a:rPr lang="en-US" sz="1800" err="1">
                <a:solidFill>
                  <a:schemeClr val="tx1">
                    <a:lumMod val="65000"/>
                    <a:lumOff val="35000"/>
                  </a:schemeClr>
                </a:solidFill>
                <a:effectLst/>
              </a:rPr>
              <a:t>mellom</a:t>
            </a:r>
            <a:r>
              <a:rPr lang="en-US" sz="1800">
                <a:solidFill>
                  <a:schemeClr val="tx1">
                    <a:lumMod val="65000"/>
                    <a:lumOff val="35000"/>
                  </a:schemeClr>
                </a:solidFill>
                <a:effectLst/>
              </a:rPr>
              <a:t> </a:t>
            </a:r>
            <a:r>
              <a:rPr lang="en-US" sz="1800" err="1">
                <a:solidFill>
                  <a:schemeClr val="tx1">
                    <a:lumMod val="65000"/>
                    <a:lumOff val="35000"/>
                  </a:schemeClr>
                </a:solidFill>
                <a:effectLst/>
              </a:rPr>
              <a:t>kommunar</a:t>
            </a:r>
            <a:r>
              <a:rPr lang="en-US" sz="1800">
                <a:solidFill>
                  <a:schemeClr val="tx1">
                    <a:lumMod val="65000"/>
                    <a:lumOff val="35000"/>
                  </a:schemeClr>
                </a:solidFill>
                <a:effectLst/>
              </a:rPr>
              <a:t> </a:t>
            </a:r>
            <a:r>
              <a:rPr lang="en-US" sz="1800" err="1">
                <a:solidFill>
                  <a:schemeClr val="tx1">
                    <a:lumMod val="65000"/>
                    <a:lumOff val="35000"/>
                  </a:schemeClr>
                </a:solidFill>
                <a:effectLst/>
              </a:rPr>
              <a:t>og</a:t>
            </a:r>
            <a:r>
              <a:rPr lang="en-US" sz="1800">
                <a:solidFill>
                  <a:schemeClr val="tx1">
                    <a:lumMod val="65000"/>
                    <a:lumOff val="35000"/>
                  </a:schemeClr>
                </a:solidFill>
                <a:effectLst/>
              </a:rPr>
              <a:t> </a:t>
            </a:r>
            <a:r>
              <a:rPr lang="en-US" sz="1800" err="1">
                <a:solidFill>
                  <a:schemeClr val="tx1">
                    <a:lumMod val="65000"/>
                    <a:lumOff val="35000"/>
                  </a:schemeClr>
                </a:solidFill>
                <a:effectLst/>
              </a:rPr>
              <a:t>helseføretak</a:t>
            </a:r>
            <a:r>
              <a:rPr lang="en-US" sz="1800">
                <a:solidFill>
                  <a:schemeClr val="tx1">
                    <a:lumMod val="65000"/>
                    <a:lumOff val="35000"/>
                  </a:schemeClr>
                </a:solidFill>
                <a:effectLst/>
              </a:rPr>
              <a:t>, </a:t>
            </a:r>
            <a:r>
              <a:rPr lang="en-US" sz="1800" err="1">
                <a:solidFill>
                  <a:schemeClr val="tx1">
                    <a:lumMod val="65000"/>
                    <a:lumOff val="35000"/>
                  </a:schemeClr>
                </a:solidFill>
                <a:effectLst/>
              </a:rPr>
              <a:t>og</a:t>
            </a:r>
            <a:r>
              <a:rPr lang="en-US" sz="1800">
                <a:solidFill>
                  <a:schemeClr val="tx1">
                    <a:lumMod val="65000"/>
                    <a:lumOff val="35000"/>
                  </a:schemeClr>
                </a:solidFill>
                <a:effectLst/>
              </a:rPr>
              <a:t> at </a:t>
            </a:r>
            <a:r>
              <a:rPr lang="en-US" sz="1800" err="1">
                <a:solidFill>
                  <a:schemeClr val="tx1">
                    <a:lumMod val="65000"/>
                    <a:lumOff val="35000"/>
                  </a:schemeClr>
                </a:solidFill>
                <a:effectLst/>
              </a:rPr>
              <a:t>dette</a:t>
            </a:r>
            <a:r>
              <a:rPr lang="en-US" sz="1800">
                <a:solidFill>
                  <a:schemeClr val="tx1">
                    <a:lumMod val="65000"/>
                    <a:lumOff val="35000"/>
                  </a:schemeClr>
                </a:solidFill>
                <a:effectLst/>
              </a:rPr>
              <a:t> </a:t>
            </a:r>
            <a:r>
              <a:rPr lang="en-US" sz="1800" err="1">
                <a:solidFill>
                  <a:schemeClr val="tx1">
                    <a:lumMod val="65000"/>
                    <a:lumOff val="35000"/>
                  </a:schemeClr>
                </a:solidFill>
                <a:effectLst/>
              </a:rPr>
              <a:t>kan</a:t>
            </a:r>
            <a:r>
              <a:rPr lang="en-US" sz="1800">
                <a:solidFill>
                  <a:schemeClr val="tx1">
                    <a:lumMod val="65000"/>
                    <a:lumOff val="35000"/>
                  </a:schemeClr>
                </a:solidFill>
                <a:effectLst/>
              </a:rPr>
              <a:t> </a:t>
            </a:r>
            <a:r>
              <a:rPr lang="en-US" sz="1800" err="1">
                <a:solidFill>
                  <a:schemeClr val="tx1">
                    <a:lumMod val="65000"/>
                    <a:lumOff val="35000"/>
                  </a:schemeClr>
                </a:solidFill>
                <a:effectLst/>
              </a:rPr>
              <a:t>realiserast</a:t>
            </a:r>
            <a:r>
              <a:rPr lang="en-US" sz="1800">
                <a:solidFill>
                  <a:schemeClr val="tx1">
                    <a:lumMod val="65000"/>
                    <a:lumOff val="35000"/>
                  </a:schemeClr>
                </a:solidFill>
                <a:effectLst/>
              </a:rPr>
              <a:t> </a:t>
            </a:r>
            <a:r>
              <a:rPr lang="en-US" sz="1800" err="1">
                <a:solidFill>
                  <a:schemeClr val="tx1">
                    <a:lumMod val="65000"/>
                    <a:lumOff val="35000"/>
                  </a:schemeClr>
                </a:solidFill>
                <a:effectLst/>
              </a:rPr>
              <a:t>ved</a:t>
            </a:r>
            <a:r>
              <a:rPr lang="en-US" sz="1800">
                <a:solidFill>
                  <a:schemeClr val="tx1">
                    <a:lumMod val="65000"/>
                    <a:lumOff val="35000"/>
                  </a:schemeClr>
                </a:solidFill>
                <a:effectLst/>
              </a:rPr>
              <a:t> å </a:t>
            </a:r>
            <a:r>
              <a:rPr lang="en-US" sz="1800" err="1">
                <a:solidFill>
                  <a:schemeClr val="tx1">
                    <a:lumMod val="65000"/>
                    <a:lumOff val="35000"/>
                  </a:schemeClr>
                </a:solidFill>
                <a:effectLst/>
              </a:rPr>
              <a:t>bygge</a:t>
            </a:r>
            <a:r>
              <a:rPr lang="en-US" sz="1800">
                <a:solidFill>
                  <a:schemeClr val="tx1">
                    <a:lumMod val="65000"/>
                    <a:lumOff val="35000"/>
                  </a:schemeClr>
                </a:solidFill>
                <a:effectLst/>
              </a:rPr>
              <a:t> </a:t>
            </a:r>
            <a:r>
              <a:rPr lang="en-US" sz="1800" err="1">
                <a:solidFill>
                  <a:schemeClr val="tx1">
                    <a:lumMod val="65000"/>
                    <a:lumOff val="35000"/>
                  </a:schemeClr>
                </a:solidFill>
                <a:effectLst/>
              </a:rPr>
              <a:t>videre</a:t>
            </a:r>
            <a:r>
              <a:rPr lang="en-US" sz="1800">
                <a:solidFill>
                  <a:schemeClr val="tx1">
                    <a:lumMod val="65000"/>
                    <a:lumOff val="35000"/>
                  </a:schemeClr>
                </a:solidFill>
                <a:effectLst/>
              </a:rPr>
              <a:t> </a:t>
            </a:r>
            <a:r>
              <a:rPr lang="en-US" sz="1800" err="1">
                <a:solidFill>
                  <a:schemeClr val="tx1">
                    <a:lumMod val="65000"/>
                    <a:lumOff val="35000"/>
                  </a:schemeClr>
                </a:solidFill>
                <a:effectLst/>
              </a:rPr>
              <a:t>på</a:t>
            </a:r>
            <a:r>
              <a:rPr lang="en-US" sz="1800">
                <a:solidFill>
                  <a:schemeClr val="tx1">
                    <a:lumMod val="65000"/>
                    <a:lumOff val="35000"/>
                  </a:schemeClr>
                </a:solidFill>
                <a:effectLst/>
              </a:rPr>
              <a:t> </a:t>
            </a:r>
            <a:r>
              <a:rPr lang="en-US" sz="1800" err="1">
                <a:solidFill>
                  <a:schemeClr val="tx1">
                    <a:lumMod val="65000"/>
                    <a:lumOff val="35000"/>
                  </a:schemeClr>
                </a:solidFill>
                <a:effectLst/>
              </a:rPr>
              <a:t>helsefellesskapa</a:t>
            </a:r>
            <a:endParaRPr lang="en-US" sz="1800">
              <a:solidFill>
                <a:schemeClr val="tx1">
                  <a:lumMod val="65000"/>
                  <a:lumOff val="35000"/>
                </a:schemeClr>
              </a:solidFill>
              <a:effectLst/>
            </a:endParaRPr>
          </a:p>
          <a:p>
            <a:pPr marL="342900" lvl="0">
              <a:tabLst>
                <a:tab pos="457200" algn="l"/>
              </a:tabLst>
            </a:pPr>
            <a:endParaRPr lang="en-US" sz="1800">
              <a:solidFill>
                <a:schemeClr val="tx1">
                  <a:lumMod val="65000"/>
                  <a:lumOff val="35000"/>
                </a:schemeClr>
              </a:solidFill>
              <a:effectLst/>
            </a:endParaRPr>
          </a:p>
          <a:p>
            <a:pPr marL="342900">
              <a:tabLst>
                <a:tab pos="457200" algn="l"/>
              </a:tabLst>
            </a:pPr>
            <a:r>
              <a:rPr lang="en-US" sz="1800" err="1">
                <a:solidFill>
                  <a:schemeClr val="tx1">
                    <a:lumMod val="65000"/>
                    <a:lumOff val="35000"/>
                  </a:schemeClr>
                </a:solidFill>
                <a:effectLst/>
              </a:rPr>
              <a:t>Utvalet</a:t>
            </a:r>
            <a:r>
              <a:rPr lang="en-US" sz="1800">
                <a:solidFill>
                  <a:schemeClr val="tx1">
                    <a:lumMod val="65000"/>
                    <a:lumOff val="35000"/>
                  </a:schemeClr>
                </a:solidFill>
                <a:effectLst/>
              </a:rPr>
              <a:t> </a:t>
            </a:r>
            <a:r>
              <a:rPr lang="en-US" sz="1800" err="1">
                <a:solidFill>
                  <a:schemeClr val="tx1">
                    <a:lumMod val="65000"/>
                    <a:lumOff val="35000"/>
                  </a:schemeClr>
                </a:solidFill>
                <a:effectLst/>
              </a:rPr>
              <a:t>foreslår</a:t>
            </a:r>
            <a:r>
              <a:rPr lang="en-US" sz="1800">
                <a:solidFill>
                  <a:schemeClr val="tx1">
                    <a:lumMod val="65000"/>
                    <a:lumOff val="35000"/>
                  </a:schemeClr>
                </a:solidFill>
                <a:effectLst/>
              </a:rPr>
              <a:t> å </a:t>
            </a:r>
            <a:r>
              <a:rPr lang="en-US" sz="1800" err="1">
                <a:solidFill>
                  <a:schemeClr val="tx1">
                    <a:lumMod val="65000"/>
                    <a:lumOff val="35000"/>
                  </a:schemeClr>
                </a:solidFill>
                <a:effectLst/>
              </a:rPr>
              <a:t>innføre</a:t>
            </a:r>
            <a:r>
              <a:rPr lang="en-US" sz="1800">
                <a:solidFill>
                  <a:schemeClr val="tx1">
                    <a:lumMod val="65000"/>
                    <a:lumOff val="35000"/>
                  </a:schemeClr>
                </a:solidFill>
                <a:effectLst/>
              </a:rPr>
              <a:t> </a:t>
            </a:r>
            <a:r>
              <a:rPr lang="en-US" sz="1800" err="1">
                <a:solidFill>
                  <a:schemeClr val="tx1">
                    <a:lumMod val="65000"/>
                    <a:lumOff val="35000"/>
                  </a:schemeClr>
                </a:solidFill>
                <a:effectLst/>
              </a:rPr>
              <a:t>samhandlingsbudsjett</a:t>
            </a:r>
            <a:r>
              <a:rPr lang="en-US" sz="1800">
                <a:solidFill>
                  <a:schemeClr val="tx1">
                    <a:lumMod val="65000"/>
                    <a:lumOff val="35000"/>
                  </a:schemeClr>
                </a:solidFill>
                <a:effectLst/>
              </a:rPr>
              <a:t> for </a:t>
            </a:r>
            <a:r>
              <a:rPr lang="en-US" sz="1800" err="1">
                <a:solidFill>
                  <a:schemeClr val="tx1">
                    <a:lumMod val="65000"/>
                    <a:lumOff val="35000"/>
                  </a:schemeClr>
                </a:solidFill>
                <a:effectLst/>
              </a:rPr>
              <a:t>kommunar</a:t>
            </a:r>
            <a:r>
              <a:rPr lang="en-US" sz="1800">
                <a:solidFill>
                  <a:schemeClr val="tx1">
                    <a:lumMod val="65000"/>
                    <a:lumOff val="35000"/>
                  </a:schemeClr>
                </a:solidFill>
                <a:effectLst/>
              </a:rPr>
              <a:t> </a:t>
            </a:r>
            <a:r>
              <a:rPr lang="en-US" sz="1800" err="1">
                <a:solidFill>
                  <a:schemeClr val="tx1">
                    <a:lumMod val="65000"/>
                    <a:lumOff val="35000"/>
                  </a:schemeClr>
                </a:solidFill>
                <a:effectLst/>
              </a:rPr>
              <a:t>og</a:t>
            </a:r>
            <a:r>
              <a:rPr lang="en-US" sz="1800">
                <a:solidFill>
                  <a:schemeClr val="tx1">
                    <a:lumMod val="65000"/>
                    <a:lumOff val="35000"/>
                  </a:schemeClr>
                </a:solidFill>
                <a:effectLst/>
              </a:rPr>
              <a:t> </a:t>
            </a:r>
            <a:r>
              <a:rPr lang="en-US" sz="1800" err="1">
                <a:solidFill>
                  <a:schemeClr val="tx1">
                    <a:lumMod val="65000"/>
                    <a:lumOff val="35000"/>
                  </a:schemeClr>
                </a:solidFill>
                <a:effectLst/>
              </a:rPr>
              <a:t>helseføretak</a:t>
            </a:r>
            <a:r>
              <a:rPr lang="en-US" sz="1800">
                <a:solidFill>
                  <a:schemeClr val="tx1">
                    <a:lumMod val="65000"/>
                    <a:lumOff val="35000"/>
                  </a:schemeClr>
                </a:solidFill>
                <a:effectLst/>
              </a:rPr>
              <a:t> </a:t>
            </a:r>
            <a:r>
              <a:rPr lang="en-US" sz="1800" err="1">
                <a:solidFill>
                  <a:schemeClr val="tx1">
                    <a:lumMod val="65000"/>
                    <a:lumOff val="35000"/>
                  </a:schemeClr>
                </a:solidFill>
                <a:effectLst/>
              </a:rPr>
              <a:t>ved</a:t>
            </a:r>
            <a:r>
              <a:rPr lang="en-US" sz="1800">
                <a:solidFill>
                  <a:schemeClr val="tx1">
                    <a:lumMod val="65000"/>
                    <a:lumOff val="35000"/>
                  </a:schemeClr>
                </a:solidFill>
                <a:effectLst/>
              </a:rPr>
              <a:t> at </a:t>
            </a:r>
            <a:r>
              <a:rPr lang="en-US" sz="1800" err="1">
                <a:solidFill>
                  <a:schemeClr val="tx1">
                    <a:lumMod val="65000"/>
                    <a:lumOff val="35000"/>
                  </a:schemeClr>
                </a:solidFill>
                <a:effectLst/>
              </a:rPr>
              <a:t>dei</a:t>
            </a:r>
            <a:r>
              <a:rPr lang="en-US" sz="1800">
                <a:solidFill>
                  <a:schemeClr val="tx1">
                    <a:lumMod val="65000"/>
                    <a:lumOff val="35000"/>
                  </a:schemeClr>
                </a:solidFill>
                <a:effectLst/>
              </a:rPr>
              <a:t> </a:t>
            </a:r>
            <a:r>
              <a:rPr lang="en-US" sz="1800" err="1">
                <a:solidFill>
                  <a:schemeClr val="tx1">
                    <a:lumMod val="65000"/>
                    <a:lumOff val="35000"/>
                  </a:schemeClr>
                </a:solidFill>
                <a:effectLst/>
              </a:rPr>
              <a:t>i</a:t>
            </a:r>
            <a:r>
              <a:rPr lang="en-US" sz="1800">
                <a:solidFill>
                  <a:schemeClr val="tx1">
                    <a:lumMod val="65000"/>
                    <a:lumOff val="35000"/>
                  </a:schemeClr>
                </a:solidFill>
                <a:effectLst/>
              </a:rPr>
              <a:t> </a:t>
            </a:r>
            <a:r>
              <a:rPr lang="en-US" sz="1800" err="1">
                <a:solidFill>
                  <a:schemeClr val="tx1">
                    <a:lumMod val="65000"/>
                    <a:lumOff val="35000"/>
                  </a:schemeClr>
                </a:solidFill>
                <a:effectLst/>
              </a:rPr>
              <a:t>fellesskap</a:t>
            </a:r>
            <a:r>
              <a:rPr lang="en-US" sz="1800">
                <a:solidFill>
                  <a:schemeClr val="tx1">
                    <a:lumMod val="65000"/>
                    <a:lumOff val="35000"/>
                  </a:schemeClr>
                </a:solidFill>
                <a:effectLst/>
              </a:rPr>
              <a:t> </a:t>
            </a:r>
            <a:r>
              <a:rPr lang="en-US" sz="1800" err="1">
                <a:solidFill>
                  <a:schemeClr val="tx1">
                    <a:lumMod val="65000"/>
                    <a:lumOff val="35000"/>
                  </a:schemeClr>
                </a:solidFill>
                <a:effectLst/>
              </a:rPr>
              <a:t>identifiserar</a:t>
            </a:r>
            <a:r>
              <a:rPr lang="en-US" sz="1800">
                <a:solidFill>
                  <a:schemeClr val="tx1">
                    <a:lumMod val="65000"/>
                    <a:lumOff val="35000"/>
                  </a:schemeClr>
                </a:solidFill>
                <a:effectLst/>
              </a:rPr>
              <a:t> </a:t>
            </a:r>
            <a:r>
              <a:rPr lang="en-US" sz="1800" err="1">
                <a:solidFill>
                  <a:schemeClr val="tx1">
                    <a:lumMod val="65000"/>
                    <a:lumOff val="35000"/>
                  </a:schemeClr>
                </a:solidFill>
                <a:effectLst/>
              </a:rPr>
              <a:t>område</a:t>
            </a:r>
            <a:r>
              <a:rPr lang="en-US" sz="1800">
                <a:solidFill>
                  <a:schemeClr val="tx1">
                    <a:lumMod val="65000"/>
                    <a:lumOff val="35000"/>
                  </a:schemeClr>
                </a:solidFill>
                <a:effectLst/>
              </a:rPr>
              <a:t> </a:t>
            </a:r>
            <a:r>
              <a:rPr lang="en-US" sz="1800" err="1">
                <a:solidFill>
                  <a:schemeClr val="tx1">
                    <a:lumMod val="65000"/>
                    <a:lumOff val="35000"/>
                  </a:schemeClr>
                </a:solidFill>
                <a:effectLst/>
              </a:rPr>
              <a:t>kor</a:t>
            </a:r>
            <a:r>
              <a:rPr lang="en-US" sz="1800">
                <a:solidFill>
                  <a:schemeClr val="tx1">
                    <a:lumMod val="65000"/>
                    <a:lumOff val="35000"/>
                  </a:schemeClr>
                </a:solidFill>
                <a:effectLst/>
              </a:rPr>
              <a:t> </a:t>
            </a:r>
            <a:r>
              <a:rPr lang="en-US" sz="1800" err="1">
                <a:solidFill>
                  <a:schemeClr val="tx1">
                    <a:lumMod val="65000"/>
                    <a:lumOff val="35000"/>
                  </a:schemeClr>
                </a:solidFill>
                <a:effectLst/>
              </a:rPr>
              <a:t>samhandling</a:t>
            </a:r>
            <a:r>
              <a:rPr lang="en-US" sz="1800">
                <a:solidFill>
                  <a:schemeClr val="tx1">
                    <a:lumMod val="65000"/>
                    <a:lumOff val="35000"/>
                  </a:schemeClr>
                </a:solidFill>
                <a:effectLst/>
              </a:rPr>
              <a:t> </a:t>
            </a:r>
            <a:r>
              <a:rPr lang="en-US" sz="1800" err="1">
                <a:solidFill>
                  <a:schemeClr val="tx1">
                    <a:lumMod val="65000"/>
                    <a:lumOff val="35000"/>
                  </a:schemeClr>
                </a:solidFill>
                <a:effectLst/>
              </a:rPr>
              <a:t>vil</a:t>
            </a:r>
            <a:r>
              <a:rPr lang="en-US" sz="1800">
                <a:solidFill>
                  <a:schemeClr val="tx1">
                    <a:lumMod val="65000"/>
                    <a:lumOff val="35000"/>
                  </a:schemeClr>
                </a:solidFill>
                <a:effectLst/>
              </a:rPr>
              <a:t> </a:t>
            </a:r>
            <a:r>
              <a:rPr lang="en-US" sz="1800" err="1">
                <a:solidFill>
                  <a:schemeClr val="tx1">
                    <a:lumMod val="65000"/>
                    <a:lumOff val="35000"/>
                  </a:schemeClr>
                </a:solidFill>
                <a:effectLst/>
              </a:rPr>
              <a:t>gje</a:t>
            </a:r>
            <a:r>
              <a:rPr lang="en-US" sz="1800">
                <a:solidFill>
                  <a:schemeClr val="tx1">
                    <a:lumMod val="65000"/>
                    <a:lumOff val="35000"/>
                  </a:schemeClr>
                </a:solidFill>
                <a:effectLst/>
              </a:rPr>
              <a:t> </a:t>
            </a:r>
            <a:r>
              <a:rPr lang="en-US" sz="1800" err="1">
                <a:solidFill>
                  <a:schemeClr val="tx1">
                    <a:lumMod val="65000"/>
                    <a:lumOff val="35000"/>
                  </a:schemeClr>
                </a:solidFill>
                <a:effectLst/>
              </a:rPr>
              <a:t>betre</a:t>
            </a:r>
            <a:r>
              <a:rPr lang="en-US" sz="1800">
                <a:solidFill>
                  <a:schemeClr val="tx1">
                    <a:lumMod val="65000"/>
                    <a:lumOff val="35000"/>
                  </a:schemeClr>
                </a:solidFill>
                <a:effectLst/>
              </a:rPr>
              <a:t> </a:t>
            </a:r>
            <a:r>
              <a:rPr lang="en-US" sz="1800" err="1">
                <a:solidFill>
                  <a:schemeClr val="tx1">
                    <a:lumMod val="65000"/>
                    <a:lumOff val="35000"/>
                  </a:schemeClr>
                </a:solidFill>
                <a:effectLst/>
              </a:rPr>
              <a:t>og</a:t>
            </a:r>
            <a:r>
              <a:rPr lang="en-US" sz="1800">
                <a:solidFill>
                  <a:schemeClr val="tx1">
                    <a:lumMod val="65000"/>
                    <a:lumOff val="35000"/>
                  </a:schemeClr>
                </a:solidFill>
                <a:effectLst/>
              </a:rPr>
              <a:t> </a:t>
            </a:r>
            <a:r>
              <a:rPr lang="en-US" sz="1800" err="1">
                <a:solidFill>
                  <a:schemeClr val="tx1">
                    <a:lumMod val="65000"/>
                    <a:lumOff val="35000"/>
                  </a:schemeClr>
                </a:solidFill>
                <a:effectLst/>
              </a:rPr>
              <a:t>meir</a:t>
            </a:r>
            <a:r>
              <a:rPr lang="en-US" sz="1800">
                <a:solidFill>
                  <a:schemeClr val="tx1">
                    <a:lumMod val="65000"/>
                    <a:lumOff val="35000"/>
                  </a:schemeClr>
                </a:solidFill>
                <a:effectLst/>
              </a:rPr>
              <a:t> </a:t>
            </a:r>
            <a:r>
              <a:rPr lang="en-US" sz="1800" err="1">
                <a:solidFill>
                  <a:schemeClr val="tx1">
                    <a:lumMod val="65000"/>
                    <a:lumOff val="35000"/>
                  </a:schemeClr>
                </a:solidFill>
                <a:effectLst/>
              </a:rPr>
              <a:t>helskaplege</a:t>
            </a:r>
            <a:r>
              <a:rPr lang="en-US" sz="1800">
                <a:solidFill>
                  <a:schemeClr val="tx1">
                    <a:lumMod val="65000"/>
                    <a:lumOff val="35000"/>
                  </a:schemeClr>
                </a:solidFill>
                <a:effectLst/>
              </a:rPr>
              <a:t> </a:t>
            </a:r>
            <a:r>
              <a:rPr lang="en-US" sz="1800" err="1">
                <a:solidFill>
                  <a:schemeClr val="tx1">
                    <a:lumMod val="65000"/>
                    <a:lumOff val="35000"/>
                  </a:schemeClr>
                </a:solidFill>
                <a:effectLst/>
              </a:rPr>
              <a:t>pasientforløp</a:t>
            </a:r>
            <a:r>
              <a:rPr lang="en-US" sz="1800">
                <a:solidFill>
                  <a:schemeClr val="tx1">
                    <a:lumMod val="65000"/>
                    <a:lumOff val="35000"/>
                  </a:schemeClr>
                </a:solidFill>
              </a:rPr>
              <a:t> </a:t>
            </a:r>
            <a:endParaRPr lang="en-US" sz="1800">
              <a:solidFill>
                <a:schemeClr val="tx1">
                  <a:lumMod val="65000"/>
                  <a:lumOff val="35000"/>
                </a:schemeClr>
              </a:solidFill>
              <a:effectLst/>
              <a:cs typeface="Calibri"/>
            </a:endParaRPr>
          </a:p>
          <a:p>
            <a:pPr marL="114300" lvl="0">
              <a:tabLst>
                <a:tab pos="457200" algn="l"/>
              </a:tabLst>
            </a:pPr>
            <a:endParaRPr lang="en-US" sz="1800">
              <a:solidFill>
                <a:schemeClr val="tx1">
                  <a:lumMod val="65000"/>
                  <a:lumOff val="35000"/>
                </a:schemeClr>
              </a:solidFill>
              <a:effectLst/>
            </a:endParaRPr>
          </a:p>
          <a:p>
            <a:pPr marL="457200"/>
            <a:r>
              <a:rPr lang="en-US" sz="1800" err="1">
                <a:solidFill>
                  <a:schemeClr val="tx1">
                    <a:lumMod val="65000"/>
                    <a:lumOff val="35000"/>
                  </a:schemeClr>
                </a:solidFill>
                <a:effectLst/>
              </a:rPr>
              <a:t>Utvalet</a:t>
            </a:r>
            <a:r>
              <a:rPr lang="en-US" sz="1800">
                <a:solidFill>
                  <a:schemeClr val="tx1">
                    <a:lumMod val="65000"/>
                    <a:lumOff val="35000"/>
                  </a:schemeClr>
                </a:solidFill>
                <a:effectLst/>
              </a:rPr>
              <a:t> </a:t>
            </a:r>
            <a:r>
              <a:rPr lang="en-US" sz="1800" err="1">
                <a:solidFill>
                  <a:schemeClr val="tx1">
                    <a:lumMod val="65000"/>
                    <a:lumOff val="35000"/>
                  </a:schemeClr>
                </a:solidFill>
                <a:effectLst/>
              </a:rPr>
              <a:t>tilrår</a:t>
            </a:r>
            <a:r>
              <a:rPr lang="en-US" sz="1800">
                <a:solidFill>
                  <a:schemeClr val="tx1">
                    <a:lumMod val="65000"/>
                    <a:lumOff val="35000"/>
                  </a:schemeClr>
                </a:solidFill>
                <a:effectLst/>
              </a:rPr>
              <a:t> </a:t>
            </a:r>
            <a:r>
              <a:rPr lang="en-US" sz="1800" err="1">
                <a:solidFill>
                  <a:schemeClr val="tx1">
                    <a:lumMod val="65000"/>
                    <a:lumOff val="35000"/>
                  </a:schemeClr>
                </a:solidFill>
                <a:effectLst/>
              </a:rPr>
              <a:t>også</a:t>
            </a:r>
            <a:r>
              <a:rPr lang="en-US" sz="1800">
                <a:solidFill>
                  <a:schemeClr val="tx1">
                    <a:lumMod val="65000"/>
                    <a:lumOff val="35000"/>
                  </a:schemeClr>
                </a:solidFill>
                <a:effectLst/>
              </a:rPr>
              <a:t> at det </a:t>
            </a:r>
            <a:r>
              <a:rPr lang="en-US" sz="1800">
                <a:solidFill>
                  <a:schemeClr val="tx1">
                    <a:lumMod val="65000"/>
                    <a:lumOff val="35000"/>
                  </a:schemeClr>
                </a:solidFill>
              </a:rPr>
              <a:t>vert </a:t>
            </a:r>
            <a:r>
              <a:rPr lang="en-US" sz="1800" err="1">
                <a:solidFill>
                  <a:schemeClr val="tx1">
                    <a:lumMod val="65000"/>
                    <a:lumOff val="35000"/>
                  </a:schemeClr>
                </a:solidFill>
              </a:rPr>
              <a:t>etablert</a:t>
            </a:r>
            <a:r>
              <a:rPr lang="en-US" sz="1800">
                <a:solidFill>
                  <a:schemeClr val="tx1">
                    <a:lumMod val="65000"/>
                    <a:lumOff val="35000"/>
                  </a:schemeClr>
                </a:solidFill>
                <a:effectLst/>
              </a:rPr>
              <a:t> </a:t>
            </a:r>
            <a:r>
              <a:rPr lang="en-US" sz="1800" err="1">
                <a:solidFill>
                  <a:schemeClr val="tx1">
                    <a:lumMod val="65000"/>
                    <a:lumOff val="35000"/>
                  </a:schemeClr>
                </a:solidFill>
                <a:effectLst/>
              </a:rPr>
              <a:t>eit</a:t>
            </a:r>
            <a:r>
              <a:rPr lang="en-US" sz="1800">
                <a:solidFill>
                  <a:schemeClr val="tx1">
                    <a:lumMod val="65000"/>
                    <a:lumOff val="35000"/>
                  </a:schemeClr>
                </a:solidFill>
                <a:effectLst/>
              </a:rPr>
              <a:t> </a:t>
            </a:r>
            <a:r>
              <a:rPr lang="en-US" sz="1800" err="1">
                <a:solidFill>
                  <a:schemeClr val="tx1">
                    <a:lumMod val="65000"/>
                    <a:lumOff val="35000"/>
                  </a:schemeClr>
                </a:solidFill>
                <a:effectLst/>
              </a:rPr>
              <a:t>nasjonalt</a:t>
            </a:r>
            <a:r>
              <a:rPr lang="en-US" sz="1800">
                <a:solidFill>
                  <a:schemeClr val="tx1">
                    <a:lumMod val="65000"/>
                    <a:lumOff val="35000"/>
                  </a:schemeClr>
                </a:solidFill>
                <a:effectLst/>
              </a:rPr>
              <a:t> </a:t>
            </a:r>
            <a:r>
              <a:rPr lang="en-US" sz="1800" err="1">
                <a:solidFill>
                  <a:schemeClr val="tx1">
                    <a:lumMod val="65000"/>
                    <a:lumOff val="35000"/>
                  </a:schemeClr>
                </a:solidFill>
                <a:effectLst/>
              </a:rPr>
              <a:t>kompetansemiljø</a:t>
            </a:r>
            <a:r>
              <a:rPr lang="en-US" sz="1800">
                <a:solidFill>
                  <a:schemeClr val="tx1">
                    <a:lumMod val="65000"/>
                    <a:lumOff val="35000"/>
                  </a:schemeClr>
                </a:solidFill>
                <a:effectLst/>
              </a:rPr>
              <a:t> for </a:t>
            </a:r>
            <a:r>
              <a:rPr lang="en-US" sz="1800" err="1">
                <a:solidFill>
                  <a:schemeClr val="tx1">
                    <a:lumMod val="65000"/>
                    <a:lumOff val="35000"/>
                  </a:schemeClr>
                </a:solidFill>
                <a:effectLst/>
              </a:rPr>
              <a:t>samhandling</a:t>
            </a:r>
            <a:endParaRPr lang="en-US" sz="1800">
              <a:solidFill>
                <a:schemeClr val="tx1">
                  <a:lumMod val="65000"/>
                  <a:lumOff val="35000"/>
                </a:schemeClr>
              </a:solidFill>
              <a:effectLst/>
            </a:endParaRPr>
          </a:p>
          <a:p>
            <a:endParaRPr lang="en-US" sz="1700">
              <a:solidFill>
                <a:schemeClr val="tx1">
                  <a:lumMod val="65000"/>
                  <a:lumOff val="35000"/>
                </a:schemeClr>
              </a:solidFill>
            </a:endParaRPr>
          </a:p>
        </p:txBody>
      </p:sp>
      <p:sp>
        <p:nvSpPr>
          <p:cNvPr id="35" name="Rectangle 34">
            <a:extLst>
              <a:ext uri="{FF2B5EF4-FFF2-40B4-BE49-F238E27FC236}">
                <a16:creationId xmlns:a16="http://schemas.microsoft.com/office/drawing/2014/main" id="{D9759409-BDF8-4BFD-9AF3-4B5C04C2A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0"/>
            <a:ext cx="54102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lassholder for innhold 6" descr="Et bilde som inneholder Nettsted&#10;&#10;Automatisk generert beskrivelse">
            <a:extLst>
              <a:ext uri="{FF2B5EF4-FFF2-40B4-BE49-F238E27FC236}">
                <a16:creationId xmlns:a16="http://schemas.microsoft.com/office/drawing/2014/main" id="{E38435D3-AACE-1A64-625A-452A8E61B54C}"/>
              </a:ext>
            </a:extLst>
          </p:cNvPr>
          <p:cNvPicPr>
            <a:picLocks noGrp="1" noChangeAspect="1"/>
          </p:cNvPicPr>
          <p:nvPr>
            <p:ph sz="half" idx="2"/>
          </p:nvPr>
        </p:nvPicPr>
        <p:blipFill rotWithShape="1">
          <a:blip r:embed="rId2"/>
          <a:srcRect r="3752" b="2737"/>
          <a:stretch/>
        </p:blipFill>
        <p:spPr>
          <a:xfrm>
            <a:off x="7461069" y="685801"/>
            <a:ext cx="3963287" cy="5486399"/>
          </a:xfrm>
          <a:prstGeom prst="rect">
            <a:avLst/>
          </a:prstGeom>
        </p:spPr>
      </p:pic>
    </p:spTree>
    <p:extLst>
      <p:ext uri="{BB962C8B-B14F-4D97-AF65-F5344CB8AC3E}">
        <p14:creationId xmlns:p14="http://schemas.microsoft.com/office/powerpoint/2010/main" val="515636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Freeform: Shape 22">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Freeform: Shape 24">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tel 10">
            <a:extLst>
              <a:ext uri="{FF2B5EF4-FFF2-40B4-BE49-F238E27FC236}">
                <a16:creationId xmlns:a16="http://schemas.microsoft.com/office/drawing/2014/main" id="{F43B9C9A-08AF-7FF8-E649-8451FE2307B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700" i="0" u="none" strike="noStrike" kern="1200" err="1">
                <a:solidFill>
                  <a:schemeClr val="tx1"/>
                </a:solidFill>
                <a:effectLst/>
                <a:latin typeface="+mj-lt"/>
                <a:ea typeface="+mj-ea"/>
                <a:cs typeface="+mj-cs"/>
              </a:rPr>
              <a:t>Betre</a:t>
            </a:r>
            <a:r>
              <a:rPr lang="en-US" sz="3700" i="0" u="none" strike="noStrike" kern="1200">
                <a:solidFill>
                  <a:schemeClr val="tx1"/>
                </a:solidFill>
                <a:effectLst/>
                <a:latin typeface="+mj-lt"/>
                <a:ea typeface="+mj-ea"/>
                <a:cs typeface="+mj-cs"/>
              </a:rPr>
              <a:t> bruk av </a:t>
            </a:r>
            <a:r>
              <a:rPr lang="en-US" sz="3700" i="0" u="none" strike="noStrike" kern="1200" err="1">
                <a:solidFill>
                  <a:schemeClr val="tx1"/>
                </a:solidFill>
                <a:effectLst/>
                <a:latin typeface="+mj-lt"/>
                <a:ea typeface="+mj-ea"/>
                <a:cs typeface="+mj-cs"/>
              </a:rPr>
              <a:t>tilgjengelig</a:t>
            </a:r>
            <a:r>
              <a:rPr lang="en-US" sz="3700" i="0" u="none" strike="noStrike" kern="1200">
                <a:solidFill>
                  <a:schemeClr val="tx1"/>
                </a:solidFill>
                <a:effectLst/>
                <a:latin typeface="+mj-lt"/>
                <a:ea typeface="+mj-ea"/>
                <a:cs typeface="+mj-cs"/>
              </a:rPr>
              <a:t> </a:t>
            </a:r>
            <a:r>
              <a:rPr lang="en-US" sz="3700" i="0" u="none" strike="noStrike" kern="1200" err="1">
                <a:solidFill>
                  <a:schemeClr val="tx1"/>
                </a:solidFill>
                <a:effectLst/>
                <a:latin typeface="+mj-lt"/>
                <a:ea typeface="+mj-ea"/>
                <a:cs typeface="+mj-cs"/>
              </a:rPr>
              <a:t>kompetanse</a:t>
            </a:r>
            <a:r>
              <a:rPr lang="en-US" sz="3700" i="0" u="none" strike="noStrike" kern="1200">
                <a:solidFill>
                  <a:schemeClr val="tx1"/>
                </a:solidFill>
                <a:effectLst/>
                <a:latin typeface="+mj-lt"/>
                <a:ea typeface="+mj-ea"/>
                <a:cs typeface="+mj-cs"/>
              </a:rPr>
              <a:t> </a:t>
            </a:r>
            <a:r>
              <a:rPr lang="en-US" sz="3700" i="0" u="none" strike="noStrike" kern="1200" err="1">
                <a:solidFill>
                  <a:schemeClr val="tx1"/>
                </a:solidFill>
                <a:effectLst/>
                <a:latin typeface="+mj-lt"/>
                <a:ea typeface="+mj-ea"/>
                <a:cs typeface="+mj-cs"/>
              </a:rPr>
              <a:t>gjennom</a:t>
            </a:r>
            <a:r>
              <a:rPr lang="en-US" sz="3700" i="0" u="none" strike="noStrike" kern="1200">
                <a:solidFill>
                  <a:schemeClr val="tx1"/>
                </a:solidFill>
                <a:effectLst/>
                <a:latin typeface="+mj-lt"/>
                <a:ea typeface="+mj-ea"/>
                <a:cs typeface="+mj-cs"/>
              </a:rPr>
              <a:t> god </a:t>
            </a:r>
            <a:r>
              <a:rPr lang="en-US" sz="4800" i="0" u="none" strike="noStrike" kern="1200" err="1">
                <a:solidFill>
                  <a:schemeClr val="tx1"/>
                </a:solidFill>
                <a:effectLst/>
                <a:latin typeface="+mj-lt"/>
                <a:ea typeface="+mj-ea"/>
                <a:cs typeface="+mj-cs"/>
              </a:rPr>
              <a:t>oppgåvedeling</a:t>
            </a:r>
            <a:endParaRPr lang="en-US" sz="4800" kern="1200">
              <a:solidFill>
                <a:schemeClr val="tx1"/>
              </a:solidFill>
              <a:latin typeface="+mj-lt"/>
              <a:ea typeface="+mj-ea"/>
              <a:cs typeface="+mj-cs"/>
            </a:endParaRPr>
          </a:p>
        </p:txBody>
      </p:sp>
      <p:sp>
        <p:nvSpPr>
          <p:cNvPr id="27" name="Rectangle 2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9" name="Rectangle 2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lassholder for innhold 9">
            <a:extLst>
              <a:ext uri="{FF2B5EF4-FFF2-40B4-BE49-F238E27FC236}">
                <a16:creationId xmlns:a16="http://schemas.microsoft.com/office/drawing/2014/main" id="{B9138EEC-759E-CE82-4511-FCE731744913}"/>
              </a:ext>
            </a:extLst>
          </p:cNvPr>
          <p:cNvPicPr>
            <a:picLocks noGrp="1" noChangeAspect="1"/>
          </p:cNvPicPr>
          <p:nvPr>
            <p:ph idx="1"/>
          </p:nvPr>
        </p:nvPicPr>
        <p:blipFill>
          <a:blip r:embed="rId3"/>
          <a:stretch>
            <a:fillRect/>
          </a:stretch>
        </p:blipFill>
        <p:spPr>
          <a:xfrm>
            <a:off x="5414356" y="853928"/>
            <a:ext cx="6408836" cy="4998891"/>
          </a:xfrm>
          <a:prstGeom prst="rect">
            <a:avLst/>
          </a:prstGeom>
        </p:spPr>
      </p:pic>
      <p:sp>
        <p:nvSpPr>
          <p:cNvPr id="2" name="Plassholder for bunntekst 1">
            <a:extLst>
              <a:ext uri="{FF2B5EF4-FFF2-40B4-BE49-F238E27FC236}">
                <a16:creationId xmlns:a16="http://schemas.microsoft.com/office/drawing/2014/main" id="{B1B771B9-A14F-66F5-8C64-D01B1140CB5E}"/>
              </a:ext>
            </a:extLst>
          </p:cNvPr>
          <p:cNvSpPr>
            <a:spLocks noGrp="1"/>
          </p:cNvSpPr>
          <p:nvPr>
            <p:ph type="ftr" sz="quarter" idx="3"/>
          </p:nvPr>
        </p:nvSpPr>
        <p:spPr/>
        <p:txBody>
          <a:bodyPr/>
          <a:lstStyle/>
          <a:p>
            <a:r>
              <a:rPr lang="nb-NO" b="0">
                <a:solidFill>
                  <a:schemeClr val="tx1"/>
                </a:solidFill>
              </a:rPr>
              <a:t>Kap.8 </a:t>
            </a:r>
            <a:r>
              <a:rPr lang="nb-NO" b="0" err="1">
                <a:solidFill>
                  <a:schemeClr val="tx1"/>
                </a:solidFill>
              </a:rPr>
              <a:t>Oppgåvedeling</a:t>
            </a:r>
            <a:endParaRPr lang="en-NO" b="0">
              <a:solidFill>
                <a:schemeClr val="tx1"/>
              </a:solidFill>
            </a:endParaRPr>
          </a:p>
        </p:txBody>
      </p:sp>
    </p:spTree>
    <p:extLst>
      <p:ext uri="{BB962C8B-B14F-4D97-AF65-F5344CB8AC3E}">
        <p14:creationId xmlns:p14="http://schemas.microsoft.com/office/powerpoint/2010/main" val="3413691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85B9AB05-2A22-4BDA-B7D0-ECDC7B69F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tel 4">
            <a:extLst>
              <a:ext uri="{FF2B5EF4-FFF2-40B4-BE49-F238E27FC236}">
                <a16:creationId xmlns:a16="http://schemas.microsoft.com/office/drawing/2014/main" id="{270B2EF0-C7E3-F22C-F65E-8F0989D2E6E9}"/>
              </a:ext>
            </a:extLst>
          </p:cNvPr>
          <p:cNvSpPr>
            <a:spLocks noGrp="1"/>
          </p:cNvSpPr>
          <p:nvPr>
            <p:ph type="title"/>
          </p:nvPr>
        </p:nvSpPr>
        <p:spPr>
          <a:xfrm>
            <a:off x="871442" y="685800"/>
            <a:ext cx="5038916" cy="1474666"/>
          </a:xfrm>
        </p:spPr>
        <p:txBody>
          <a:bodyPr vert="horz" lIns="91440" tIns="45720" rIns="91440" bIns="45720" rtlCol="0" anchor="b">
            <a:normAutofit/>
          </a:bodyPr>
          <a:lstStyle/>
          <a:p>
            <a:pPr algn="ctr"/>
            <a:r>
              <a:rPr lang="en-US" sz="3200" b="1">
                <a:solidFill>
                  <a:schemeClr val="tx1">
                    <a:lumMod val="65000"/>
                    <a:lumOff val="35000"/>
                  </a:schemeClr>
                </a:solidFill>
                <a:effectLst/>
                <a:latin typeface="+mj-lt"/>
                <a:cs typeface="+mj-cs"/>
              </a:rPr>
              <a:t>Rett kompetanse til rett tid på rett stad </a:t>
            </a:r>
            <a:br>
              <a:rPr lang="en-US" sz="3200">
                <a:solidFill>
                  <a:schemeClr val="tx1">
                    <a:lumMod val="65000"/>
                    <a:lumOff val="35000"/>
                  </a:schemeClr>
                </a:solidFill>
                <a:latin typeface="+mj-lt"/>
                <a:cs typeface="+mj-cs"/>
              </a:rPr>
            </a:br>
            <a:endParaRPr lang="en-US" sz="3200">
              <a:solidFill>
                <a:schemeClr val="tx1">
                  <a:lumMod val="65000"/>
                  <a:lumOff val="35000"/>
                </a:schemeClr>
              </a:solidFill>
              <a:latin typeface="+mj-lt"/>
              <a:cs typeface="+mj-cs"/>
            </a:endParaRPr>
          </a:p>
        </p:txBody>
      </p:sp>
      <p:sp>
        <p:nvSpPr>
          <p:cNvPr id="4" name="Plassholder for bunntekst 3">
            <a:extLst>
              <a:ext uri="{FF2B5EF4-FFF2-40B4-BE49-F238E27FC236}">
                <a16:creationId xmlns:a16="http://schemas.microsoft.com/office/drawing/2014/main" id="{A49A088C-1976-7D8D-7229-32B1898EF87D}"/>
              </a:ext>
            </a:extLst>
          </p:cNvPr>
          <p:cNvSpPr>
            <a:spLocks noGrp="1"/>
          </p:cNvSpPr>
          <p:nvPr>
            <p:ph type="ftr" sz="quarter" idx="3"/>
          </p:nvPr>
        </p:nvSpPr>
        <p:spPr>
          <a:xfrm>
            <a:off x="1467554" y="6265334"/>
            <a:ext cx="3499557" cy="553540"/>
          </a:xfrm>
        </p:spPr>
        <p:txBody>
          <a:bodyPr vert="horz" lIns="91440" tIns="45720" rIns="91440" bIns="45720" rtlCol="0" anchor="ctr">
            <a:normAutofit fontScale="70000" lnSpcReduction="20000"/>
          </a:bodyPr>
          <a:lstStyle/>
          <a:p>
            <a:pPr>
              <a:lnSpc>
                <a:spcPct val="90000"/>
              </a:lnSpc>
              <a:spcAft>
                <a:spcPts val="600"/>
              </a:spcAft>
              <a:defRPr/>
            </a:pPr>
            <a:r>
              <a:rPr lang="en-US" sz="1700" b="0" kern="1200">
                <a:solidFill>
                  <a:prstClr val="black">
                    <a:tint val="75000"/>
                  </a:prstClr>
                </a:solidFill>
                <a:latin typeface="Calibri" panose="020F0502020204030204"/>
                <a:ea typeface="+mn-ea"/>
                <a:cs typeface="+mn-cs"/>
                <a:hlinkClick r:id="rId3"/>
              </a:rPr>
              <a:t>https://osloeconomics.no/wp-content/uploads/2023/02/Oppgavedeling-i-helse-og-omsorgssektoren-Oslo-Economics.pdf</a:t>
            </a:r>
            <a:endParaRPr lang="en-US" sz="1700" b="0" kern="1200">
              <a:solidFill>
                <a:prstClr val="black">
                  <a:tint val="75000"/>
                </a:prstClr>
              </a:solidFill>
              <a:latin typeface="Calibri" panose="020F0502020204030204"/>
              <a:ea typeface="+mn-ea"/>
              <a:cs typeface="+mn-cs"/>
            </a:endParaRPr>
          </a:p>
          <a:p>
            <a:pPr>
              <a:lnSpc>
                <a:spcPct val="90000"/>
              </a:lnSpc>
              <a:spcAft>
                <a:spcPts val="600"/>
              </a:spcAft>
              <a:defRPr/>
            </a:pPr>
            <a:endParaRPr lang="en-US" sz="400" b="0" kern="1200">
              <a:solidFill>
                <a:prstClr val="black">
                  <a:tint val="75000"/>
                </a:prstClr>
              </a:solidFill>
              <a:latin typeface="Calibri" panose="020F0502020204030204"/>
              <a:ea typeface="+mn-ea"/>
              <a:cs typeface="+mn-cs"/>
            </a:endParaRPr>
          </a:p>
          <a:p>
            <a:pPr>
              <a:lnSpc>
                <a:spcPct val="90000"/>
              </a:lnSpc>
              <a:spcAft>
                <a:spcPts val="600"/>
              </a:spcAft>
              <a:defRPr/>
            </a:pPr>
            <a:endParaRPr lang="en-US" sz="400" b="0" kern="1200">
              <a:solidFill>
                <a:prstClr val="black">
                  <a:tint val="75000"/>
                </a:prstClr>
              </a:solidFill>
              <a:latin typeface="Calibri" panose="020F0502020204030204"/>
              <a:ea typeface="+mn-ea"/>
              <a:cs typeface="+mn-cs"/>
            </a:endParaRPr>
          </a:p>
        </p:txBody>
      </p:sp>
      <p:sp>
        <p:nvSpPr>
          <p:cNvPr id="56" name="Rectangle 55">
            <a:extLst>
              <a:ext uri="{FF2B5EF4-FFF2-40B4-BE49-F238E27FC236}">
                <a16:creationId xmlns:a16="http://schemas.microsoft.com/office/drawing/2014/main" id="{D9759409-BDF8-4BFD-9AF3-4B5C04C2A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0"/>
            <a:ext cx="54102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lassholder for innhold 9" descr="Et bilde som inneholder tekst&#10;&#10;Automatisk generert beskrivelse">
            <a:extLst>
              <a:ext uri="{FF2B5EF4-FFF2-40B4-BE49-F238E27FC236}">
                <a16:creationId xmlns:a16="http://schemas.microsoft.com/office/drawing/2014/main" id="{620A487D-88AE-B87B-EB33-C8C70C12F129}"/>
              </a:ext>
            </a:extLst>
          </p:cNvPr>
          <p:cNvPicPr>
            <a:picLocks noGrp="1" noChangeAspect="1"/>
          </p:cNvPicPr>
          <p:nvPr>
            <p:ph sz="half" idx="2"/>
          </p:nvPr>
        </p:nvPicPr>
        <p:blipFill rotWithShape="1">
          <a:blip r:embed="rId4"/>
          <a:srcRect l="3860" t="3738" r="3451" b="1800"/>
          <a:stretch/>
        </p:blipFill>
        <p:spPr>
          <a:xfrm>
            <a:off x="7620000" y="685801"/>
            <a:ext cx="3816626" cy="5383695"/>
          </a:xfrm>
          <a:prstGeom prst="rect">
            <a:avLst/>
          </a:prstGeom>
        </p:spPr>
      </p:pic>
      <p:graphicFrame>
        <p:nvGraphicFramePr>
          <p:cNvPr id="9" name="Plassholder for innhold 5">
            <a:extLst>
              <a:ext uri="{FF2B5EF4-FFF2-40B4-BE49-F238E27FC236}">
                <a16:creationId xmlns:a16="http://schemas.microsoft.com/office/drawing/2014/main" id="{DB181285-BA2D-327F-9E44-86D816B98921}"/>
              </a:ext>
            </a:extLst>
          </p:cNvPr>
          <p:cNvGraphicFramePr>
            <a:graphicFrameLocks noGrp="1"/>
          </p:cNvGraphicFramePr>
          <p:nvPr>
            <p:ph sz="half" idx="1"/>
            <p:extLst>
              <p:ext uri="{D42A27DB-BD31-4B8C-83A1-F6EECF244321}">
                <p14:modId xmlns:p14="http://schemas.microsoft.com/office/powerpoint/2010/main" val="2826751201"/>
              </p:ext>
            </p:extLst>
          </p:nvPr>
        </p:nvGraphicFramePr>
        <p:xfrm>
          <a:off x="871442" y="2447336"/>
          <a:ext cx="5038916" cy="372486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62191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768FD5-DD7A-43C7-8DEA-1F5DB3CB5B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C928A938-96BE-E0CE-6A29-C7A6E5C3FC0F}"/>
              </a:ext>
            </a:extLst>
          </p:cNvPr>
          <p:cNvSpPr>
            <a:spLocks noGrp="1"/>
          </p:cNvSpPr>
          <p:nvPr>
            <p:ph type="title"/>
          </p:nvPr>
        </p:nvSpPr>
        <p:spPr>
          <a:xfrm>
            <a:off x="333279" y="3705198"/>
            <a:ext cx="4337858" cy="2398713"/>
          </a:xfrm>
        </p:spPr>
        <p:txBody>
          <a:bodyPr>
            <a:normAutofit/>
          </a:bodyPr>
          <a:lstStyle/>
          <a:p>
            <a:pPr algn="ctr"/>
            <a:r>
              <a:rPr lang="nb-NO"/>
              <a:t>Oppgåvedeling</a:t>
            </a:r>
          </a:p>
        </p:txBody>
      </p:sp>
      <p:pic>
        <p:nvPicPr>
          <p:cNvPr id="5" name="Bilde 4" descr="Et bilde som inneholder tekst, vektorgrafikk&#10;&#10;Automatisk generert beskrivelse">
            <a:extLst>
              <a:ext uri="{FF2B5EF4-FFF2-40B4-BE49-F238E27FC236}">
                <a16:creationId xmlns:a16="http://schemas.microsoft.com/office/drawing/2014/main" id="{A6AB6F54-F703-1FB8-C398-050666F34E05}"/>
              </a:ext>
            </a:extLst>
          </p:cNvPr>
          <p:cNvPicPr>
            <a:picLocks noChangeAspect="1"/>
          </p:cNvPicPr>
          <p:nvPr/>
        </p:nvPicPr>
        <p:blipFill rotWithShape="1">
          <a:blip r:embed="rId3"/>
          <a:srcRect t="15406" b="7944"/>
          <a:stretch/>
        </p:blipFill>
        <p:spPr>
          <a:xfrm>
            <a:off x="2" y="10"/>
            <a:ext cx="12191999" cy="3154014"/>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p:spPr>
      </p:pic>
      <p:sp>
        <p:nvSpPr>
          <p:cNvPr id="3" name="Plassholder for innhold 2">
            <a:extLst>
              <a:ext uri="{FF2B5EF4-FFF2-40B4-BE49-F238E27FC236}">
                <a16:creationId xmlns:a16="http://schemas.microsoft.com/office/drawing/2014/main" id="{514E6A39-1985-34FB-5BEE-0B174080CA16}"/>
              </a:ext>
            </a:extLst>
          </p:cNvPr>
          <p:cNvSpPr>
            <a:spLocks noGrp="1"/>
          </p:cNvSpPr>
          <p:nvPr>
            <p:ph idx="1"/>
          </p:nvPr>
        </p:nvSpPr>
        <p:spPr>
          <a:xfrm>
            <a:off x="5393626" y="3571033"/>
            <a:ext cx="6559343" cy="2932044"/>
          </a:xfrm>
        </p:spPr>
        <p:txBody>
          <a:bodyPr anchor="ctr">
            <a:normAutofit/>
          </a:bodyPr>
          <a:lstStyle/>
          <a:p>
            <a:r>
              <a:rPr lang="en-US" sz="2400"/>
              <a:t>Vi </a:t>
            </a:r>
            <a:r>
              <a:rPr lang="en-US" sz="2400" err="1"/>
              <a:t>foreslår</a:t>
            </a:r>
            <a:r>
              <a:rPr lang="en-US" sz="2400"/>
              <a:t> </a:t>
            </a:r>
            <a:r>
              <a:rPr lang="en-US" sz="2400" err="1"/>
              <a:t>eit</a:t>
            </a:r>
            <a:r>
              <a:rPr lang="en-US" sz="2400"/>
              <a:t> </a:t>
            </a:r>
            <a:r>
              <a:rPr lang="en-US" sz="2400" err="1">
                <a:effectLst/>
              </a:rPr>
              <a:t>systematisk</a:t>
            </a:r>
            <a:r>
              <a:rPr lang="en-US" sz="2400">
                <a:effectLst/>
              </a:rPr>
              <a:t> </a:t>
            </a:r>
            <a:r>
              <a:rPr lang="en-US" sz="2400" err="1">
                <a:effectLst/>
              </a:rPr>
              <a:t>og</a:t>
            </a:r>
            <a:r>
              <a:rPr lang="en-US" sz="2400">
                <a:effectLst/>
              </a:rPr>
              <a:t> </a:t>
            </a:r>
            <a:r>
              <a:rPr lang="en-US" sz="2400" err="1">
                <a:effectLst/>
              </a:rPr>
              <a:t>forpliktande</a:t>
            </a:r>
            <a:r>
              <a:rPr lang="en-US" sz="2400">
                <a:effectLst/>
              </a:rPr>
              <a:t> </a:t>
            </a:r>
            <a:r>
              <a:rPr lang="en-US" sz="2400" err="1">
                <a:effectLst/>
              </a:rPr>
              <a:t>kvalitetsutviklingsprogram</a:t>
            </a:r>
            <a:r>
              <a:rPr lang="en-US" sz="2400">
                <a:effectLst/>
              </a:rPr>
              <a:t> </a:t>
            </a:r>
            <a:r>
              <a:rPr lang="en-US" sz="2400" err="1">
                <a:effectLst/>
              </a:rPr>
              <a:t>som</a:t>
            </a:r>
            <a:r>
              <a:rPr lang="en-US" sz="2400">
                <a:effectLst/>
              </a:rPr>
              <a:t> </a:t>
            </a:r>
            <a:r>
              <a:rPr lang="en-US" sz="2400" err="1">
                <a:effectLst/>
              </a:rPr>
              <a:t>skal</a:t>
            </a:r>
            <a:r>
              <a:rPr lang="en-US" sz="2400">
                <a:effectLst/>
              </a:rPr>
              <a:t> </a:t>
            </a:r>
            <a:r>
              <a:rPr lang="en-US" sz="2400" err="1">
                <a:effectLst/>
              </a:rPr>
              <a:t>fremje</a:t>
            </a:r>
            <a:r>
              <a:rPr lang="en-US" sz="2400">
                <a:effectLst/>
              </a:rPr>
              <a:t> </a:t>
            </a:r>
            <a:r>
              <a:rPr lang="en-US" sz="2400" err="1">
                <a:effectLst/>
              </a:rPr>
              <a:t>riktig</a:t>
            </a:r>
            <a:r>
              <a:rPr lang="en-US" sz="2400">
                <a:effectLst/>
              </a:rPr>
              <a:t> </a:t>
            </a:r>
            <a:r>
              <a:rPr lang="en-US" sz="2400" err="1">
                <a:effectLst/>
              </a:rPr>
              <a:t>organisering</a:t>
            </a:r>
            <a:r>
              <a:rPr lang="en-US" sz="2400">
                <a:effectLst/>
              </a:rPr>
              <a:t> </a:t>
            </a:r>
            <a:r>
              <a:rPr lang="en-US" sz="2400" err="1">
                <a:effectLst/>
              </a:rPr>
              <a:t>og</a:t>
            </a:r>
            <a:r>
              <a:rPr lang="en-US" sz="2400">
                <a:effectLst/>
              </a:rPr>
              <a:t> </a:t>
            </a:r>
            <a:r>
              <a:rPr lang="en-US" sz="2400" err="1">
                <a:effectLst/>
              </a:rPr>
              <a:t>oppgåvedeling</a:t>
            </a:r>
            <a:r>
              <a:rPr lang="en-US" sz="2400">
                <a:effectLst/>
              </a:rPr>
              <a:t> </a:t>
            </a:r>
            <a:r>
              <a:rPr lang="en-US" sz="2400" err="1">
                <a:effectLst/>
              </a:rPr>
              <a:t>i</a:t>
            </a:r>
            <a:r>
              <a:rPr lang="en-US" sz="2400">
                <a:effectLst/>
              </a:rPr>
              <a:t> </a:t>
            </a:r>
            <a:r>
              <a:rPr lang="en-US" sz="2400" err="1">
                <a:effectLst/>
              </a:rPr>
              <a:t>helse</a:t>
            </a:r>
            <a:r>
              <a:rPr lang="en-US" sz="2400">
                <a:effectLst/>
              </a:rPr>
              <a:t>- </a:t>
            </a:r>
            <a:r>
              <a:rPr lang="en-US" sz="2400" err="1">
                <a:effectLst/>
              </a:rPr>
              <a:t>og</a:t>
            </a:r>
            <a:r>
              <a:rPr lang="en-US" sz="2400">
                <a:effectLst/>
              </a:rPr>
              <a:t> </a:t>
            </a:r>
            <a:r>
              <a:rPr lang="en-US" sz="2400" err="1">
                <a:effectLst/>
              </a:rPr>
              <a:t>omsorgstenestene</a:t>
            </a:r>
            <a:r>
              <a:rPr lang="en-US" sz="2400">
                <a:effectLst/>
              </a:rPr>
              <a:t> over </a:t>
            </a:r>
            <a:r>
              <a:rPr lang="en-US" sz="2400" err="1">
                <a:effectLst/>
              </a:rPr>
              <a:t>heile</a:t>
            </a:r>
            <a:r>
              <a:rPr lang="en-US" sz="2400">
                <a:effectLst/>
              </a:rPr>
              <a:t> </a:t>
            </a:r>
            <a:r>
              <a:rPr lang="en-US" sz="2400" err="1">
                <a:effectLst/>
              </a:rPr>
              <a:t>landet</a:t>
            </a:r>
            <a:r>
              <a:rPr lang="en-US" sz="2400">
                <a:effectLst/>
              </a:rPr>
              <a:t>.</a:t>
            </a:r>
            <a:r>
              <a:rPr lang="en-US" sz="2400"/>
              <a:t> </a:t>
            </a:r>
            <a:endParaRPr lang="en-US" sz="2400">
              <a:effectLst/>
            </a:endParaRPr>
          </a:p>
          <a:p>
            <a:endParaRPr lang="en-US" sz="2400"/>
          </a:p>
          <a:p>
            <a:r>
              <a:rPr lang="en-US" sz="2400"/>
              <a:t>Vi </a:t>
            </a:r>
            <a:r>
              <a:rPr lang="en-US" sz="2400" err="1"/>
              <a:t>foreslår</a:t>
            </a:r>
            <a:r>
              <a:rPr lang="en-US" sz="2400"/>
              <a:t> </a:t>
            </a:r>
            <a:r>
              <a:rPr lang="en-US" sz="2400">
                <a:effectLst/>
              </a:rPr>
              <a:t>at </a:t>
            </a:r>
            <a:r>
              <a:rPr lang="en-US" sz="2400" err="1">
                <a:effectLst/>
              </a:rPr>
              <a:t>programmet</a:t>
            </a:r>
            <a:r>
              <a:rPr lang="en-US" sz="2400"/>
              <a:t> vert </a:t>
            </a:r>
            <a:r>
              <a:rPr lang="en-US" sz="2400" err="1"/>
              <a:t>finansiert</a:t>
            </a:r>
            <a:r>
              <a:rPr lang="en-US" sz="2400">
                <a:effectLst/>
              </a:rPr>
              <a:t> med 300 </a:t>
            </a:r>
            <a:r>
              <a:rPr lang="en-US" sz="2400" err="1">
                <a:effectLst/>
              </a:rPr>
              <a:t>millioner</a:t>
            </a:r>
            <a:r>
              <a:rPr lang="en-US" sz="2400">
                <a:effectLst/>
              </a:rPr>
              <a:t> kroner per </a:t>
            </a:r>
            <a:r>
              <a:rPr lang="en-US" sz="2400" err="1">
                <a:effectLst/>
              </a:rPr>
              <a:t>år</a:t>
            </a:r>
            <a:r>
              <a:rPr lang="en-US" sz="2400">
                <a:effectLst/>
              </a:rPr>
              <a:t> </a:t>
            </a:r>
            <a:r>
              <a:rPr lang="en-US" sz="2400" err="1">
                <a:effectLst/>
              </a:rPr>
              <a:t>i</a:t>
            </a:r>
            <a:r>
              <a:rPr lang="en-US" sz="2400">
                <a:effectLst/>
              </a:rPr>
              <a:t> </a:t>
            </a:r>
            <a:r>
              <a:rPr lang="en-US" sz="2400" err="1">
                <a:effectLst/>
              </a:rPr>
              <a:t>ti</a:t>
            </a:r>
            <a:r>
              <a:rPr lang="en-US" sz="2400">
                <a:effectLst/>
              </a:rPr>
              <a:t> </a:t>
            </a:r>
            <a:r>
              <a:rPr lang="en-US" sz="2400" err="1">
                <a:effectLst/>
              </a:rPr>
              <a:t>år</a:t>
            </a:r>
            <a:r>
              <a:rPr lang="en-US" sz="2400">
                <a:effectLst/>
              </a:rPr>
              <a:t>.</a:t>
            </a:r>
            <a:r>
              <a:rPr lang="en-US" sz="2400"/>
              <a:t> </a:t>
            </a:r>
            <a:endParaRPr lang="en-US" sz="2400">
              <a:cs typeface="Calibri"/>
            </a:endParaRPr>
          </a:p>
          <a:p>
            <a:endParaRPr lang="nb-NO" sz="2000"/>
          </a:p>
        </p:txBody>
      </p:sp>
      <p:sp>
        <p:nvSpPr>
          <p:cNvPr id="4" name="Plassholder for bunntekst 3">
            <a:extLst>
              <a:ext uri="{FF2B5EF4-FFF2-40B4-BE49-F238E27FC236}">
                <a16:creationId xmlns:a16="http://schemas.microsoft.com/office/drawing/2014/main" id="{6C7E826B-7B24-C68C-AEB0-8AEF298F3B5D}"/>
              </a:ext>
            </a:extLst>
          </p:cNvPr>
          <p:cNvSpPr>
            <a:spLocks noGrp="1"/>
          </p:cNvSpPr>
          <p:nvPr>
            <p:ph type="ftr" sz="quarter" idx="3"/>
          </p:nvPr>
        </p:nvSpPr>
        <p:spPr/>
        <p:txBody>
          <a:bodyPr/>
          <a:lstStyle/>
          <a:p>
            <a:r>
              <a:rPr lang="nb-NO" b="0">
                <a:solidFill>
                  <a:schemeClr val="tx1"/>
                </a:solidFill>
              </a:rPr>
              <a:t>Kap.8 </a:t>
            </a:r>
            <a:r>
              <a:rPr lang="nb-NO" b="0" err="1">
                <a:solidFill>
                  <a:schemeClr val="tx1"/>
                </a:solidFill>
              </a:rPr>
              <a:t>Oppgåvedeling</a:t>
            </a:r>
            <a:endParaRPr lang="en-NO" b="0">
              <a:solidFill>
                <a:schemeClr val="tx1"/>
              </a:solidFill>
            </a:endParaRPr>
          </a:p>
          <a:p>
            <a:endParaRPr lang="en-NO"/>
          </a:p>
        </p:txBody>
      </p:sp>
    </p:spTree>
    <p:extLst>
      <p:ext uri="{BB962C8B-B14F-4D97-AF65-F5344CB8AC3E}">
        <p14:creationId xmlns:p14="http://schemas.microsoft.com/office/powerpoint/2010/main" val="3525432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ssholder for innhold 5" descr="Et bilde som inneholder tekst&#10;&#10;Automatisk generert beskrivelse">
            <a:extLst>
              <a:ext uri="{FF2B5EF4-FFF2-40B4-BE49-F238E27FC236}">
                <a16:creationId xmlns:a16="http://schemas.microsoft.com/office/drawing/2014/main" id="{770A517E-0142-4298-3709-E72D72188630}"/>
              </a:ext>
            </a:extLst>
          </p:cNvPr>
          <p:cNvPicPr>
            <a:picLocks noGrp="1" noChangeAspect="1"/>
          </p:cNvPicPr>
          <p:nvPr>
            <p:ph idx="1"/>
          </p:nvPr>
        </p:nvPicPr>
        <p:blipFill>
          <a:blip r:embed="rId3"/>
          <a:stretch>
            <a:fillRect/>
          </a:stretch>
        </p:blipFill>
        <p:spPr>
          <a:xfrm>
            <a:off x="0" y="0"/>
            <a:ext cx="12192000" cy="6858000"/>
          </a:xfrm>
          <a:prstGeom prst="rect">
            <a:avLst/>
          </a:prstGeom>
        </p:spPr>
      </p:pic>
      <p:sp>
        <p:nvSpPr>
          <p:cNvPr id="4" name="Plassholder for bunntekst 3">
            <a:extLst>
              <a:ext uri="{FF2B5EF4-FFF2-40B4-BE49-F238E27FC236}">
                <a16:creationId xmlns:a16="http://schemas.microsoft.com/office/drawing/2014/main" id="{9C902134-3631-1DB8-2AD6-F7D2FFB9BDFA}"/>
              </a:ext>
            </a:extLst>
          </p:cNvPr>
          <p:cNvSpPr>
            <a:spLocks noGrp="1"/>
          </p:cNvSpPr>
          <p:nvPr>
            <p:ph type="ftr" sz="quarter" idx="3"/>
          </p:nvPr>
        </p:nvSpPr>
        <p:spPr>
          <a:xfrm>
            <a:off x="4038600" y="6356350"/>
            <a:ext cx="4114800" cy="365125"/>
          </a:xfrm>
        </p:spPr>
        <p:txBody>
          <a:bodyPr vert="horz" lIns="91440" tIns="45720" rIns="91440" bIns="45720" rtlCol="0" anchor="ctr">
            <a:normAutofit/>
          </a:bodyPr>
          <a:lstStyle/>
          <a:p>
            <a:endParaRPr lang="en-US" sz="1200" kern="1200">
              <a:solidFill>
                <a:srgbClr val="FFFFFF"/>
              </a:solidFill>
              <a:latin typeface="+mn-lt"/>
              <a:ea typeface="+mn-ea"/>
              <a:cs typeface="+mn-cs"/>
            </a:endParaRPr>
          </a:p>
        </p:txBody>
      </p:sp>
    </p:spTree>
    <p:extLst>
      <p:ext uri="{BB962C8B-B14F-4D97-AF65-F5344CB8AC3E}">
        <p14:creationId xmlns:p14="http://schemas.microsoft.com/office/powerpoint/2010/main" val="494920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C89BA5C5-5144-3AD8-9E27-C6AE84AEED13}"/>
              </a:ext>
            </a:extLst>
          </p:cNvPr>
          <p:cNvSpPr>
            <a:spLocks noGrp="1"/>
          </p:cNvSpPr>
          <p:nvPr>
            <p:ph type="title"/>
          </p:nvPr>
        </p:nvSpPr>
        <p:spPr>
          <a:xfrm>
            <a:off x="643467" y="781702"/>
            <a:ext cx="3273914" cy="1179828"/>
          </a:xfrm>
        </p:spPr>
        <p:txBody>
          <a:bodyPr vert="horz" lIns="91440" tIns="45720" rIns="91440" bIns="45720" rtlCol="0" anchor="ctr">
            <a:normAutofit/>
          </a:bodyPr>
          <a:lstStyle/>
          <a:p>
            <a:pPr defTabSz="868680"/>
            <a:r>
              <a:rPr lang="en-US" sz="2470" b="1" kern="1200">
                <a:solidFill>
                  <a:schemeClr val="tx1"/>
                </a:solidFill>
                <a:latin typeface="+mj-lt"/>
                <a:ea typeface="+mj-ea"/>
                <a:cs typeface="+mj-cs"/>
              </a:rPr>
              <a:t>Arbeidsforhold og arbeidstid</a:t>
            </a:r>
            <a:br>
              <a:rPr lang="en-US" sz="2470" b="1" kern="1200">
                <a:solidFill>
                  <a:schemeClr val="tx1"/>
                </a:solidFill>
                <a:latin typeface="+mj-lt"/>
                <a:ea typeface="+mj-ea"/>
                <a:cs typeface="+mj-cs"/>
              </a:rPr>
            </a:br>
            <a:endParaRPr lang="en-US" sz="2600" kern="1200">
              <a:solidFill>
                <a:schemeClr val="tx1"/>
              </a:solidFill>
              <a:latin typeface="+mj-lt"/>
              <a:ea typeface="+mj-ea"/>
              <a:cs typeface="+mj-cs"/>
            </a:endParaRPr>
          </a:p>
        </p:txBody>
      </p:sp>
      <p:sp>
        <p:nvSpPr>
          <p:cNvPr id="8" name="Plassholder for innhold 7">
            <a:extLst>
              <a:ext uri="{FF2B5EF4-FFF2-40B4-BE49-F238E27FC236}">
                <a16:creationId xmlns:a16="http://schemas.microsoft.com/office/drawing/2014/main" id="{B233ACDA-3B3E-B621-27F5-AC74221A6684}"/>
              </a:ext>
            </a:extLst>
          </p:cNvPr>
          <p:cNvSpPr>
            <a:spLocks noGrp="1"/>
          </p:cNvSpPr>
          <p:nvPr>
            <p:ph sz="half" idx="1"/>
          </p:nvPr>
        </p:nvSpPr>
        <p:spPr>
          <a:xfrm>
            <a:off x="643467" y="2264106"/>
            <a:ext cx="3274640" cy="3464506"/>
          </a:xfrm>
        </p:spPr>
        <p:txBody>
          <a:bodyPr vert="horz" lIns="91440" tIns="45720" rIns="91440" bIns="45720" rtlCol="0" anchor="t">
            <a:normAutofit/>
          </a:bodyPr>
          <a:lstStyle/>
          <a:p>
            <a:pPr marL="0" indent="-217170" defTabSz="868680">
              <a:spcBef>
                <a:spcPts val="950"/>
              </a:spcBef>
            </a:pPr>
            <a:endParaRPr lang="en-US" sz="1615" kern="1200">
              <a:solidFill>
                <a:schemeClr val="tx1"/>
              </a:solidFill>
              <a:latin typeface="+mn-lt"/>
              <a:ea typeface="+mn-ea"/>
              <a:cs typeface="+mn-cs"/>
            </a:endParaRPr>
          </a:p>
          <a:p>
            <a:pPr marL="217170" indent="-217170" defTabSz="868680">
              <a:spcBef>
                <a:spcPts val="950"/>
              </a:spcBef>
            </a:pPr>
            <a:endParaRPr lang="en-US" sz="1615" kern="1200">
              <a:solidFill>
                <a:schemeClr val="tx1"/>
              </a:solidFill>
              <a:latin typeface="+mn-lt"/>
              <a:ea typeface="+mn-ea"/>
              <a:cs typeface="+mn-cs"/>
            </a:endParaRPr>
          </a:p>
          <a:p>
            <a:endParaRPr lang="en-US" sz="1700"/>
          </a:p>
        </p:txBody>
      </p:sp>
      <p:pic>
        <p:nvPicPr>
          <p:cNvPr id="11" name="Plassholder for innhold 10" descr="Et bilde som inneholder stridsvogn&#10;&#10;Automatisk generert beskrivelse">
            <a:extLst>
              <a:ext uri="{FF2B5EF4-FFF2-40B4-BE49-F238E27FC236}">
                <a16:creationId xmlns:a16="http://schemas.microsoft.com/office/drawing/2014/main" id="{12AB837A-CB2E-B645-2508-71FDB6742606}"/>
              </a:ext>
            </a:extLst>
          </p:cNvPr>
          <p:cNvPicPr>
            <a:picLocks noGrp="1" noChangeAspect="1"/>
          </p:cNvPicPr>
          <p:nvPr>
            <p:ph sz="half" idx="2"/>
          </p:nvPr>
        </p:nvPicPr>
        <p:blipFill>
          <a:blip r:embed="rId2"/>
          <a:stretch>
            <a:fillRect/>
          </a:stretch>
        </p:blipFill>
        <p:spPr>
          <a:xfrm>
            <a:off x="4957168" y="1225792"/>
            <a:ext cx="6591365" cy="3526380"/>
          </a:xfrm>
          <a:prstGeom prst="rect">
            <a:avLst/>
          </a:prstGeom>
        </p:spPr>
      </p:pic>
      <p:sp>
        <p:nvSpPr>
          <p:cNvPr id="12" name="Plassholder for bunntekst 11">
            <a:extLst>
              <a:ext uri="{FF2B5EF4-FFF2-40B4-BE49-F238E27FC236}">
                <a16:creationId xmlns:a16="http://schemas.microsoft.com/office/drawing/2014/main" id="{4DDA48C5-F9AF-ABB7-E331-68FFF901CC69}"/>
              </a:ext>
            </a:extLst>
          </p:cNvPr>
          <p:cNvSpPr>
            <a:spLocks noGrp="1"/>
          </p:cNvSpPr>
          <p:nvPr>
            <p:ph type="ftr" sz="quarter" idx="3"/>
          </p:nvPr>
        </p:nvSpPr>
        <p:spPr>
          <a:xfrm>
            <a:off x="3940995" y="6510316"/>
            <a:ext cx="3918248" cy="347684"/>
          </a:xfrm>
        </p:spPr>
        <p:txBody>
          <a:bodyPr vert="horz" lIns="91440" tIns="45720" rIns="91440" bIns="45720" rtlCol="0" anchor="ctr">
            <a:normAutofit/>
          </a:bodyPr>
          <a:lstStyle/>
          <a:p>
            <a:pPr algn="l" defTabSz="868680">
              <a:spcAft>
                <a:spcPts val="570"/>
              </a:spcAft>
            </a:pPr>
            <a:r>
              <a:rPr lang="en-US" sz="1140" b="1" kern="1200" err="1">
                <a:solidFill>
                  <a:schemeClr val="tx1">
                    <a:lumMod val="50000"/>
                    <a:lumOff val="50000"/>
                  </a:schemeClr>
                </a:solidFill>
                <a:latin typeface="+mn-lt"/>
                <a:ea typeface="+mn-ea"/>
                <a:cs typeface="+mn-cs"/>
              </a:rPr>
              <a:t>Kap</a:t>
            </a:r>
            <a:r>
              <a:rPr lang="en-US" sz="1140" b="1" kern="1200">
                <a:solidFill>
                  <a:schemeClr val="tx1">
                    <a:lumMod val="50000"/>
                    <a:lumOff val="50000"/>
                  </a:schemeClr>
                </a:solidFill>
                <a:latin typeface="+mn-lt"/>
                <a:ea typeface="+mn-ea"/>
                <a:cs typeface="+mn-cs"/>
              </a:rPr>
              <a:t>. 9 </a:t>
            </a:r>
            <a:r>
              <a:rPr lang="en-US" sz="1140" b="1" kern="1200" err="1">
                <a:solidFill>
                  <a:schemeClr val="tx1">
                    <a:lumMod val="50000"/>
                    <a:lumOff val="50000"/>
                  </a:schemeClr>
                </a:solidFill>
                <a:latin typeface="+mn-lt"/>
                <a:ea typeface="+mn-ea"/>
                <a:cs typeface="+mn-cs"/>
              </a:rPr>
              <a:t>Arbeidsforhold</a:t>
            </a:r>
            <a:r>
              <a:rPr lang="en-US" sz="1140" b="1" kern="1200">
                <a:solidFill>
                  <a:schemeClr val="tx1">
                    <a:lumMod val="50000"/>
                    <a:lumOff val="50000"/>
                  </a:schemeClr>
                </a:solidFill>
                <a:latin typeface="+mn-lt"/>
                <a:ea typeface="+mn-ea"/>
                <a:cs typeface="+mn-cs"/>
              </a:rPr>
              <a:t> </a:t>
            </a:r>
            <a:r>
              <a:rPr lang="en-US" sz="1140" b="1" kern="1200" err="1">
                <a:solidFill>
                  <a:schemeClr val="tx1">
                    <a:lumMod val="50000"/>
                    <a:lumOff val="50000"/>
                  </a:schemeClr>
                </a:solidFill>
                <a:latin typeface="+mn-lt"/>
                <a:ea typeface="+mn-ea"/>
                <a:cs typeface="+mn-cs"/>
              </a:rPr>
              <a:t>og</a:t>
            </a:r>
            <a:r>
              <a:rPr lang="en-US" sz="1140" b="1" kern="1200">
                <a:solidFill>
                  <a:schemeClr val="tx1">
                    <a:lumMod val="50000"/>
                    <a:lumOff val="50000"/>
                  </a:schemeClr>
                </a:solidFill>
                <a:latin typeface="+mn-lt"/>
                <a:ea typeface="+mn-ea"/>
                <a:cs typeface="+mn-cs"/>
              </a:rPr>
              <a:t> </a:t>
            </a:r>
            <a:r>
              <a:rPr lang="en-US" sz="1140" b="1" kern="1200" err="1">
                <a:solidFill>
                  <a:schemeClr val="tx1">
                    <a:lumMod val="50000"/>
                    <a:lumOff val="50000"/>
                  </a:schemeClr>
                </a:solidFill>
                <a:latin typeface="+mn-lt"/>
                <a:ea typeface="+mn-ea"/>
                <a:cs typeface="+mn-cs"/>
              </a:rPr>
              <a:t>arbeidstid</a:t>
            </a:r>
            <a:endParaRPr lang="en-US" sz="1140" b="1" kern="1200">
              <a:solidFill>
                <a:schemeClr val="tx1">
                  <a:lumMod val="50000"/>
                  <a:lumOff val="50000"/>
                </a:schemeClr>
              </a:solidFill>
              <a:latin typeface="+mn-lt"/>
              <a:ea typeface="+mn-ea"/>
              <a:cs typeface="+mn-cs"/>
            </a:endParaRPr>
          </a:p>
          <a:p>
            <a:pPr algn="l">
              <a:spcAft>
                <a:spcPts val="600"/>
              </a:spcAft>
            </a:pPr>
            <a:endParaRPr lang="en-US" kern="1200">
              <a:solidFill>
                <a:schemeClr val="tx1">
                  <a:lumMod val="50000"/>
                  <a:lumOff val="50000"/>
                </a:schemeClr>
              </a:solidFill>
              <a:latin typeface="+mn-lt"/>
              <a:ea typeface="+mn-ea"/>
              <a:cs typeface="+mn-cs"/>
            </a:endParaRPr>
          </a:p>
        </p:txBody>
      </p:sp>
      <p:sp>
        <p:nvSpPr>
          <p:cNvPr id="4" name="TekstSylinder 3">
            <a:extLst>
              <a:ext uri="{FF2B5EF4-FFF2-40B4-BE49-F238E27FC236}">
                <a16:creationId xmlns:a16="http://schemas.microsoft.com/office/drawing/2014/main" id="{C7961DF4-6FC8-564A-12D5-4C6214CE34FA}"/>
              </a:ext>
            </a:extLst>
          </p:cNvPr>
          <p:cNvSpPr txBox="1"/>
          <p:nvPr/>
        </p:nvSpPr>
        <p:spPr>
          <a:xfrm>
            <a:off x="667081" y="2322638"/>
            <a:ext cx="3273914" cy="3207032"/>
          </a:xfrm>
          <a:prstGeom prst="rect">
            <a:avLst/>
          </a:prstGeom>
          <a:noFill/>
        </p:spPr>
        <p:txBody>
          <a:bodyPr wrap="square">
            <a:spAutoFit/>
          </a:bodyPr>
          <a:lstStyle/>
          <a:p>
            <a:pPr defTabSz="868680">
              <a:spcAft>
                <a:spcPts val="600"/>
              </a:spcAft>
            </a:pPr>
            <a:r>
              <a:rPr lang="en-US" sz="2280" b="1" kern="1200" err="1">
                <a:solidFill>
                  <a:schemeClr val="tx1"/>
                </a:solidFill>
                <a:latin typeface="+mn-lt"/>
                <a:ea typeface="+mn-ea"/>
                <a:cs typeface="+mn-cs"/>
              </a:rPr>
              <a:t>Partssamarbeid</a:t>
            </a:r>
            <a:r>
              <a:rPr lang="en-US" sz="2280" b="1" kern="1200">
                <a:solidFill>
                  <a:schemeClr val="tx1"/>
                </a:solidFill>
                <a:latin typeface="+mn-lt"/>
                <a:ea typeface="+mn-ea"/>
                <a:cs typeface="+mn-cs"/>
              </a:rPr>
              <a:t> </a:t>
            </a:r>
            <a:r>
              <a:rPr lang="en-US" sz="2280" kern="1200">
                <a:solidFill>
                  <a:schemeClr val="tx1"/>
                </a:solidFill>
                <a:latin typeface="+mn-lt"/>
                <a:ea typeface="+mn-ea"/>
                <a:cs typeface="+mn-cs"/>
              </a:rPr>
              <a:t>er </a:t>
            </a:r>
            <a:r>
              <a:rPr lang="en-US" sz="2280" kern="1200" err="1">
                <a:solidFill>
                  <a:schemeClr val="tx1"/>
                </a:solidFill>
                <a:latin typeface="+mn-lt"/>
                <a:ea typeface="+mn-ea"/>
                <a:cs typeface="+mn-cs"/>
              </a:rPr>
              <a:t>avgjerande</a:t>
            </a:r>
            <a:r>
              <a:rPr lang="en-US" sz="2280" kern="1200">
                <a:solidFill>
                  <a:schemeClr val="tx1"/>
                </a:solidFill>
                <a:latin typeface="+mn-lt"/>
                <a:ea typeface="+mn-ea"/>
                <a:cs typeface="+mn-cs"/>
              </a:rPr>
              <a:t> for </a:t>
            </a:r>
            <a:r>
              <a:rPr lang="en-US" sz="2280" kern="1200" err="1">
                <a:solidFill>
                  <a:schemeClr val="tx1"/>
                </a:solidFill>
                <a:latin typeface="+mn-lt"/>
                <a:ea typeface="+mn-ea"/>
                <a:cs typeface="+mn-cs"/>
              </a:rPr>
              <a:t>å</a:t>
            </a:r>
            <a:r>
              <a:rPr lang="en-US" sz="2280" kern="1200">
                <a:solidFill>
                  <a:schemeClr val="tx1"/>
                </a:solidFill>
                <a:latin typeface="+mn-lt"/>
                <a:ea typeface="+mn-ea"/>
                <a:cs typeface="+mn-cs"/>
              </a:rPr>
              <a:t> </a:t>
            </a:r>
            <a:r>
              <a:rPr lang="en-US" sz="2280" kern="1200" err="1">
                <a:solidFill>
                  <a:schemeClr val="tx1"/>
                </a:solidFill>
                <a:latin typeface="+mn-lt"/>
                <a:ea typeface="+mn-ea"/>
                <a:cs typeface="+mn-cs"/>
              </a:rPr>
              <a:t>finne</a:t>
            </a:r>
            <a:r>
              <a:rPr lang="en-US" sz="2280" kern="1200">
                <a:solidFill>
                  <a:schemeClr val="tx1"/>
                </a:solidFill>
                <a:latin typeface="+mn-lt"/>
                <a:ea typeface="+mn-ea"/>
                <a:cs typeface="+mn-cs"/>
              </a:rPr>
              <a:t> </a:t>
            </a:r>
            <a:r>
              <a:rPr lang="en-US" sz="2280" kern="1200" err="1">
                <a:solidFill>
                  <a:schemeClr val="tx1"/>
                </a:solidFill>
                <a:latin typeface="+mn-lt"/>
                <a:ea typeface="+mn-ea"/>
                <a:cs typeface="+mn-cs"/>
              </a:rPr>
              <a:t>gode</a:t>
            </a:r>
            <a:r>
              <a:rPr lang="en-US" sz="2280" kern="1200">
                <a:solidFill>
                  <a:schemeClr val="tx1"/>
                </a:solidFill>
                <a:latin typeface="+mn-lt"/>
                <a:ea typeface="+mn-ea"/>
                <a:cs typeface="+mn-cs"/>
              </a:rPr>
              <a:t> </a:t>
            </a:r>
            <a:r>
              <a:rPr lang="en-US" sz="2280" kern="1200" err="1">
                <a:solidFill>
                  <a:schemeClr val="tx1"/>
                </a:solidFill>
                <a:latin typeface="+mn-lt"/>
                <a:ea typeface="+mn-ea"/>
                <a:cs typeface="+mn-cs"/>
              </a:rPr>
              <a:t>løysingar</a:t>
            </a:r>
            <a:r>
              <a:rPr lang="en-US" sz="2280" kern="1200">
                <a:solidFill>
                  <a:schemeClr val="tx1"/>
                </a:solidFill>
                <a:latin typeface="+mn-lt"/>
                <a:ea typeface="+mn-ea"/>
                <a:cs typeface="+mn-cs"/>
              </a:rPr>
              <a:t> for </a:t>
            </a:r>
            <a:r>
              <a:rPr lang="en-US" sz="2280" kern="1200" err="1">
                <a:solidFill>
                  <a:schemeClr val="tx1"/>
                </a:solidFill>
                <a:latin typeface="+mn-lt"/>
                <a:ea typeface="+mn-ea"/>
                <a:cs typeface="+mn-cs"/>
              </a:rPr>
              <a:t>arbeidstid</a:t>
            </a:r>
            <a:r>
              <a:rPr lang="en-US" sz="2280" kern="1200">
                <a:solidFill>
                  <a:schemeClr val="tx1"/>
                </a:solidFill>
                <a:latin typeface="+mn-lt"/>
                <a:ea typeface="+mn-ea"/>
                <a:cs typeface="+mn-cs"/>
              </a:rPr>
              <a:t> </a:t>
            </a:r>
            <a:r>
              <a:rPr lang="en-US" sz="2280" kern="1200" err="1">
                <a:solidFill>
                  <a:schemeClr val="tx1"/>
                </a:solidFill>
                <a:latin typeface="+mn-lt"/>
                <a:ea typeface="+mn-ea"/>
                <a:cs typeface="+mn-cs"/>
              </a:rPr>
              <a:t>og</a:t>
            </a:r>
            <a:r>
              <a:rPr lang="en-US" sz="2280" kern="1200">
                <a:solidFill>
                  <a:schemeClr val="tx1"/>
                </a:solidFill>
                <a:latin typeface="+mn-lt"/>
                <a:ea typeface="+mn-ea"/>
                <a:cs typeface="+mn-cs"/>
              </a:rPr>
              <a:t> </a:t>
            </a:r>
            <a:r>
              <a:rPr lang="en-US" sz="2280" kern="1200" err="1">
                <a:solidFill>
                  <a:schemeClr val="tx1"/>
                </a:solidFill>
                <a:latin typeface="+mn-lt"/>
                <a:ea typeface="+mn-ea"/>
                <a:cs typeface="+mn-cs"/>
              </a:rPr>
              <a:t>turnus</a:t>
            </a:r>
            <a:endParaRPr lang="en-US" sz="2280" kern="1200">
              <a:solidFill>
                <a:schemeClr val="tx1"/>
              </a:solidFill>
              <a:latin typeface="+mn-lt"/>
              <a:ea typeface="+mn-ea"/>
              <a:cs typeface="+mn-cs"/>
            </a:endParaRPr>
          </a:p>
          <a:p>
            <a:pPr defTabSz="868680">
              <a:spcAft>
                <a:spcPts val="600"/>
              </a:spcAft>
            </a:pPr>
            <a:endParaRPr lang="en-US" sz="2280" kern="1200">
              <a:solidFill>
                <a:schemeClr val="tx1"/>
              </a:solidFill>
              <a:latin typeface="+mn-lt"/>
              <a:ea typeface="+mn-ea"/>
              <a:cs typeface="+mn-cs"/>
            </a:endParaRPr>
          </a:p>
          <a:p>
            <a:pPr defTabSz="868680">
              <a:spcAft>
                <a:spcPts val="600"/>
              </a:spcAft>
            </a:pPr>
            <a:r>
              <a:rPr lang="en-US" sz="2280" b="1" kern="1200" err="1">
                <a:solidFill>
                  <a:schemeClr val="tx1"/>
                </a:solidFill>
                <a:latin typeface="+mn-lt"/>
                <a:ea typeface="+mn-ea"/>
                <a:cs typeface="+mn-cs"/>
              </a:rPr>
              <a:t>Heile</a:t>
            </a:r>
            <a:r>
              <a:rPr lang="en-US" sz="2280" b="1" kern="1200">
                <a:solidFill>
                  <a:schemeClr val="tx1"/>
                </a:solidFill>
                <a:latin typeface="+mn-lt"/>
                <a:ea typeface="+mn-ea"/>
                <a:cs typeface="+mn-cs"/>
              </a:rPr>
              <a:t> </a:t>
            </a:r>
            <a:r>
              <a:rPr lang="en-US" sz="2280" b="1" kern="1200" err="1">
                <a:solidFill>
                  <a:schemeClr val="tx1"/>
                </a:solidFill>
                <a:latin typeface="+mn-lt"/>
                <a:ea typeface="+mn-ea"/>
                <a:cs typeface="+mn-cs"/>
              </a:rPr>
              <a:t>stillingar</a:t>
            </a:r>
            <a:endParaRPr lang="en-US" sz="2280" b="1" kern="1200">
              <a:solidFill>
                <a:schemeClr val="tx1"/>
              </a:solidFill>
              <a:latin typeface="+mn-lt"/>
              <a:ea typeface="+mn-ea"/>
              <a:cs typeface="+mn-cs"/>
            </a:endParaRPr>
          </a:p>
          <a:p>
            <a:pPr defTabSz="868680">
              <a:spcAft>
                <a:spcPts val="600"/>
              </a:spcAft>
            </a:pPr>
            <a:endParaRPr lang="en-US" sz="2280" b="1" kern="1200">
              <a:solidFill>
                <a:schemeClr val="tx1"/>
              </a:solidFill>
              <a:latin typeface="+mn-lt"/>
              <a:ea typeface="+mn-ea"/>
              <a:cs typeface="+mn-cs"/>
            </a:endParaRPr>
          </a:p>
          <a:p>
            <a:pPr defTabSz="868680">
              <a:spcAft>
                <a:spcPts val="600"/>
              </a:spcAft>
            </a:pPr>
            <a:r>
              <a:rPr lang="en-US" sz="2280" b="1" kern="1200" err="1">
                <a:solidFill>
                  <a:schemeClr val="tx1"/>
                </a:solidFill>
                <a:latin typeface="+mn-lt"/>
                <a:ea typeface="+mn-ea"/>
                <a:cs typeface="+mn-cs"/>
              </a:rPr>
              <a:t>Karriereutvikling</a:t>
            </a:r>
            <a:endParaRPr lang="en-US" sz="2400" b="1"/>
          </a:p>
        </p:txBody>
      </p:sp>
    </p:spTree>
    <p:extLst>
      <p:ext uri="{BB962C8B-B14F-4D97-AF65-F5344CB8AC3E}">
        <p14:creationId xmlns:p14="http://schemas.microsoft.com/office/powerpoint/2010/main" val="494018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tel 5">
            <a:extLst>
              <a:ext uri="{FF2B5EF4-FFF2-40B4-BE49-F238E27FC236}">
                <a16:creationId xmlns:a16="http://schemas.microsoft.com/office/drawing/2014/main" id="{3CB347BC-F3AD-44E7-2D76-47E702BE5BAA}"/>
              </a:ext>
            </a:extLst>
          </p:cNvPr>
          <p:cNvSpPr>
            <a:spLocks noGrp="1"/>
          </p:cNvSpPr>
          <p:nvPr>
            <p:ph type="title"/>
          </p:nvPr>
        </p:nvSpPr>
        <p:spPr>
          <a:xfrm>
            <a:off x="838201" y="365125"/>
            <a:ext cx="5251316" cy="1807305"/>
          </a:xfrm>
        </p:spPr>
        <p:txBody>
          <a:bodyPr vert="horz" lIns="91440" tIns="45720" rIns="91440" bIns="45720" rtlCol="0" anchor="ctr">
            <a:normAutofit/>
          </a:bodyPr>
          <a:lstStyle/>
          <a:p>
            <a:r>
              <a:rPr lang="en-US" sz="4400" i="0">
                <a:latin typeface="+mj-lt"/>
                <a:cs typeface="+mj-cs"/>
              </a:rPr>
              <a:t>Arbeidsforhold og arbeidstid</a:t>
            </a:r>
            <a:endParaRPr lang="en-US" sz="4400">
              <a:latin typeface="+mj-lt"/>
              <a:cs typeface="+mj-cs"/>
            </a:endParaRPr>
          </a:p>
        </p:txBody>
      </p:sp>
      <p:sp>
        <p:nvSpPr>
          <p:cNvPr id="7" name="Plassholder for innhold 6">
            <a:extLst>
              <a:ext uri="{FF2B5EF4-FFF2-40B4-BE49-F238E27FC236}">
                <a16:creationId xmlns:a16="http://schemas.microsoft.com/office/drawing/2014/main" id="{38CCFD23-A525-81D4-E960-547A27BE9500}"/>
              </a:ext>
            </a:extLst>
          </p:cNvPr>
          <p:cNvSpPr>
            <a:spLocks noGrp="1"/>
          </p:cNvSpPr>
          <p:nvPr>
            <p:ph sz="half" idx="1"/>
          </p:nvPr>
        </p:nvSpPr>
        <p:spPr>
          <a:xfrm>
            <a:off x="838200" y="2333297"/>
            <a:ext cx="4619621" cy="3843666"/>
          </a:xfrm>
        </p:spPr>
        <p:txBody>
          <a:bodyPr vert="horz" lIns="91440" tIns="45720" rIns="91440" bIns="45720" rtlCol="0">
            <a:normAutofit/>
          </a:bodyPr>
          <a:lstStyle/>
          <a:p>
            <a:r>
              <a:rPr lang="en-US" sz="2000" b="0" i="0" err="1">
                <a:effectLst/>
              </a:rPr>
              <a:t>Forsøksmidlar</a:t>
            </a:r>
            <a:r>
              <a:rPr lang="en-US" sz="2000" b="0" i="0">
                <a:effectLst/>
              </a:rPr>
              <a:t> </a:t>
            </a:r>
            <a:r>
              <a:rPr lang="en-US" sz="2000" b="0" i="0" err="1">
                <a:effectLst/>
              </a:rPr>
              <a:t>til</a:t>
            </a:r>
            <a:r>
              <a:rPr lang="en-US" sz="2000" b="0" i="0">
                <a:effectLst/>
              </a:rPr>
              <a:t> </a:t>
            </a:r>
            <a:r>
              <a:rPr lang="en-US" sz="2000" b="0" i="0" err="1">
                <a:effectLst/>
              </a:rPr>
              <a:t>utvikling</a:t>
            </a:r>
            <a:r>
              <a:rPr lang="en-US" sz="2000" b="0" i="0">
                <a:effectLst/>
              </a:rPr>
              <a:t> av </a:t>
            </a:r>
            <a:r>
              <a:rPr lang="en-US" sz="2000" b="0" i="0" err="1">
                <a:effectLst/>
              </a:rPr>
              <a:t>arbeidstidsordningar</a:t>
            </a:r>
            <a:r>
              <a:rPr lang="en-US" sz="2000" b="0" i="0">
                <a:effectLst/>
              </a:rPr>
              <a:t> </a:t>
            </a:r>
            <a:r>
              <a:rPr lang="en-US" sz="2000" b="0" i="0" err="1">
                <a:effectLst/>
              </a:rPr>
              <a:t>som</a:t>
            </a:r>
            <a:r>
              <a:rPr lang="en-US" sz="2000" b="0" i="0">
                <a:effectLst/>
              </a:rPr>
              <a:t> er </a:t>
            </a:r>
            <a:r>
              <a:rPr lang="en-US" sz="2000" b="0" i="0" err="1">
                <a:effectLst/>
              </a:rPr>
              <a:t>meir</a:t>
            </a:r>
            <a:r>
              <a:rPr lang="en-US" sz="2000" b="0" i="0">
                <a:effectLst/>
              </a:rPr>
              <a:t> </a:t>
            </a:r>
            <a:r>
              <a:rPr lang="en-US" sz="2000" b="0" i="0" err="1">
                <a:effectLst/>
              </a:rPr>
              <a:t>i</a:t>
            </a:r>
            <a:r>
              <a:rPr lang="en-US" sz="2000" b="0" i="0">
                <a:effectLst/>
              </a:rPr>
              <a:t> </a:t>
            </a:r>
            <a:r>
              <a:rPr lang="en-US" sz="2000" b="0" i="0" err="1">
                <a:effectLst/>
              </a:rPr>
              <a:t>samsvar</a:t>
            </a:r>
            <a:r>
              <a:rPr lang="en-US" sz="2000" b="0" i="0">
                <a:effectLst/>
              </a:rPr>
              <a:t> med </a:t>
            </a:r>
            <a:r>
              <a:rPr lang="en-US" sz="2000" b="0" i="0" err="1">
                <a:effectLst/>
              </a:rPr>
              <a:t>behova</a:t>
            </a:r>
            <a:r>
              <a:rPr lang="en-US" sz="2000" b="0" i="0">
                <a:effectLst/>
              </a:rPr>
              <a:t> </a:t>
            </a:r>
            <a:r>
              <a:rPr lang="en-US" sz="2000" b="0" i="0" err="1">
                <a:effectLst/>
              </a:rPr>
              <a:t>og</a:t>
            </a:r>
            <a:r>
              <a:rPr lang="en-US" sz="2000" b="0" i="0">
                <a:effectLst/>
              </a:rPr>
              <a:t> </a:t>
            </a:r>
            <a:r>
              <a:rPr lang="en-US" sz="2000" b="0" i="0" err="1">
                <a:effectLst/>
              </a:rPr>
              <a:t>som</a:t>
            </a:r>
            <a:r>
              <a:rPr lang="en-US" sz="2000" b="0" i="0">
                <a:effectLst/>
              </a:rPr>
              <a:t> </a:t>
            </a:r>
            <a:r>
              <a:rPr lang="en-US" sz="2000" b="0" i="0" err="1">
                <a:effectLst/>
              </a:rPr>
              <a:t>bidrar</a:t>
            </a:r>
            <a:r>
              <a:rPr lang="en-US" sz="2000" b="0" i="0">
                <a:effectLst/>
              </a:rPr>
              <a:t> </a:t>
            </a:r>
            <a:r>
              <a:rPr lang="en-US" sz="2000" b="0" i="0" err="1">
                <a:effectLst/>
              </a:rPr>
              <a:t>til</a:t>
            </a:r>
            <a:r>
              <a:rPr lang="en-US" sz="2000" b="0" i="0">
                <a:effectLst/>
              </a:rPr>
              <a:t> </a:t>
            </a:r>
            <a:r>
              <a:rPr lang="en-US" sz="2000" b="0" i="0" err="1">
                <a:effectLst/>
              </a:rPr>
              <a:t>å</a:t>
            </a:r>
            <a:r>
              <a:rPr lang="en-US" sz="2000" b="0" i="0">
                <a:effectLst/>
              </a:rPr>
              <a:t> </a:t>
            </a:r>
            <a:r>
              <a:rPr lang="en-US" sz="2000" b="0" i="0" err="1">
                <a:effectLst/>
              </a:rPr>
              <a:t>fremme</a:t>
            </a:r>
            <a:r>
              <a:rPr lang="en-US" sz="2000" b="0" i="0">
                <a:effectLst/>
              </a:rPr>
              <a:t> </a:t>
            </a:r>
            <a:r>
              <a:rPr lang="en-US" sz="2000" b="0" i="0" err="1">
                <a:effectLst/>
              </a:rPr>
              <a:t>gode</a:t>
            </a:r>
            <a:r>
              <a:rPr lang="en-US" sz="2000" b="0" i="0">
                <a:effectLst/>
              </a:rPr>
              <a:t> </a:t>
            </a:r>
            <a:r>
              <a:rPr lang="en-US" sz="2000" b="0" i="0" err="1">
                <a:effectLst/>
              </a:rPr>
              <a:t>arbeidsprosessar</a:t>
            </a:r>
            <a:r>
              <a:rPr lang="en-US" sz="2000" b="0" i="0">
                <a:effectLst/>
              </a:rPr>
              <a:t>, </a:t>
            </a:r>
            <a:r>
              <a:rPr lang="en-US" sz="2000" b="0" i="0" err="1">
                <a:effectLst/>
              </a:rPr>
              <a:t>riktig</a:t>
            </a:r>
            <a:r>
              <a:rPr lang="en-US" sz="2000" b="0" i="0">
                <a:effectLst/>
              </a:rPr>
              <a:t> </a:t>
            </a:r>
            <a:r>
              <a:rPr lang="en-US" sz="2000" b="0" i="0" err="1">
                <a:effectLst/>
              </a:rPr>
              <a:t>oppgåvedeling</a:t>
            </a:r>
            <a:r>
              <a:rPr lang="en-US" sz="2000" b="0" i="0">
                <a:effectLst/>
              </a:rPr>
              <a:t> </a:t>
            </a:r>
            <a:r>
              <a:rPr lang="en-US" sz="2000" b="0" i="0" err="1">
                <a:effectLst/>
              </a:rPr>
              <a:t>og</a:t>
            </a:r>
            <a:r>
              <a:rPr lang="en-US" sz="2000" b="0" i="0">
                <a:effectLst/>
              </a:rPr>
              <a:t> </a:t>
            </a:r>
            <a:r>
              <a:rPr lang="en-US" sz="2000" b="0" i="0" err="1">
                <a:effectLst/>
              </a:rPr>
              <a:t>eit</a:t>
            </a:r>
            <a:r>
              <a:rPr lang="en-US" sz="2000" b="0" i="0">
                <a:effectLst/>
              </a:rPr>
              <a:t> </a:t>
            </a:r>
            <a:r>
              <a:rPr lang="en-US" sz="2000" b="0" i="0" err="1">
                <a:effectLst/>
              </a:rPr>
              <a:t>godt</a:t>
            </a:r>
            <a:r>
              <a:rPr lang="en-US" sz="2000" b="0" i="0">
                <a:effectLst/>
              </a:rPr>
              <a:t> </a:t>
            </a:r>
            <a:r>
              <a:rPr lang="en-US" sz="2000" b="0" i="0" err="1">
                <a:effectLst/>
              </a:rPr>
              <a:t>arbeidsmiljø</a:t>
            </a:r>
            <a:endParaRPr lang="en-US" sz="2000" b="0" i="0">
              <a:effectLst/>
            </a:endParaRPr>
          </a:p>
          <a:p>
            <a:pPr marL="0"/>
            <a:endParaRPr lang="en-US" sz="2000" b="0" i="0">
              <a:effectLst/>
            </a:endParaRPr>
          </a:p>
          <a:p>
            <a:r>
              <a:rPr lang="en-US" sz="2000" err="1">
                <a:effectLst/>
              </a:rPr>
              <a:t>Eit</a:t>
            </a:r>
            <a:r>
              <a:rPr lang="en-US" sz="2000">
                <a:effectLst/>
              </a:rPr>
              <a:t> </a:t>
            </a:r>
            <a:r>
              <a:rPr lang="en-US" sz="2000" i="1" err="1">
                <a:effectLst/>
              </a:rPr>
              <a:t>fleirtal</a:t>
            </a:r>
            <a:r>
              <a:rPr lang="en-US" sz="2000" i="1">
                <a:effectLst/>
              </a:rPr>
              <a:t> </a:t>
            </a:r>
            <a:r>
              <a:rPr lang="en-US" sz="2000" err="1">
                <a:effectLst/>
              </a:rPr>
              <a:t>i</a:t>
            </a:r>
            <a:r>
              <a:rPr lang="en-US" sz="2000">
                <a:effectLst/>
              </a:rPr>
              <a:t> </a:t>
            </a:r>
            <a:r>
              <a:rPr lang="en-US" sz="2000" err="1">
                <a:effectLst/>
              </a:rPr>
              <a:t>kommisjonen</a:t>
            </a:r>
            <a:r>
              <a:rPr lang="en-US" sz="2000">
                <a:effectLst/>
              </a:rPr>
              <a:t> </a:t>
            </a:r>
            <a:r>
              <a:rPr lang="en-US" sz="2000" err="1">
                <a:effectLst/>
              </a:rPr>
              <a:t>ber</a:t>
            </a:r>
            <a:r>
              <a:rPr lang="en-US" sz="2000">
                <a:effectLst/>
              </a:rPr>
              <a:t> </a:t>
            </a:r>
            <a:r>
              <a:rPr lang="en-US" sz="2000" err="1">
                <a:effectLst/>
              </a:rPr>
              <a:t>partane</a:t>
            </a:r>
            <a:r>
              <a:rPr lang="en-US" sz="2000">
                <a:effectLst/>
              </a:rPr>
              <a:t> </a:t>
            </a:r>
            <a:r>
              <a:rPr lang="en-US" sz="2000" err="1">
                <a:effectLst/>
              </a:rPr>
              <a:t>finne</a:t>
            </a:r>
            <a:r>
              <a:rPr lang="en-US" sz="2000">
                <a:effectLst/>
              </a:rPr>
              <a:t> </a:t>
            </a:r>
            <a:r>
              <a:rPr lang="en-US" sz="2000" err="1">
                <a:effectLst/>
              </a:rPr>
              <a:t>løysingar</a:t>
            </a:r>
            <a:r>
              <a:rPr lang="en-US" sz="2000">
                <a:effectLst/>
              </a:rPr>
              <a:t> </a:t>
            </a:r>
            <a:r>
              <a:rPr lang="en-US" sz="2000" err="1">
                <a:effectLst/>
              </a:rPr>
              <a:t>som</a:t>
            </a:r>
            <a:r>
              <a:rPr lang="en-US" sz="2000">
                <a:effectLst/>
              </a:rPr>
              <a:t> </a:t>
            </a:r>
            <a:r>
              <a:rPr lang="en-US" sz="2000" err="1">
                <a:effectLst/>
              </a:rPr>
              <a:t>understøttar</a:t>
            </a:r>
            <a:r>
              <a:rPr lang="en-US" sz="2000">
                <a:effectLst/>
              </a:rPr>
              <a:t> </a:t>
            </a:r>
            <a:r>
              <a:rPr lang="en-US" sz="2000" err="1">
                <a:effectLst/>
              </a:rPr>
              <a:t>verksemda</a:t>
            </a:r>
            <a:r>
              <a:rPr lang="en-US" sz="2000">
                <a:effectLst/>
              </a:rPr>
              <a:t> </a:t>
            </a:r>
            <a:r>
              <a:rPr lang="en-US" sz="2000" err="1">
                <a:effectLst/>
              </a:rPr>
              <a:t>sitt</a:t>
            </a:r>
            <a:r>
              <a:rPr lang="en-US" sz="2000">
                <a:effectLst/>
              </a:rPr>
              <a:t> </a:t>
            </a:r>
            <a:r>
              <a:rPr lang="en-US" sz="2000" err="1">
                <a:effectLst/>
              </a:rPr>
              <a:t>ansvar</a:t>
            </a:r>
            <a:r>
              <a:rPr lang="en-US" sz="2000">
                <a:effectLst/>
              </a:rPr>
              <a:t>: </a:t>
            </a:r>
          </a:p>
          <a:p>
            <a:pPr lvl="1"/>
            <a:r>
              <a:rPr lang="en-US" sz="2000" err="1">
                <a:effectLst/>
              </a:rPr>
              <a:t>Gjennomsnittsberekning</a:t>
            </a:r>
            <a:r>
              <a:rPr lang="en-US" sz="2000">
                <a:effectLst/>
              </a:rPr>
              <a:t> av </a:t>
            </a:r>
            <a:r>
              <a:rPr lang="en-US" sz="2000" err="1">
                <a:effectLst/>
              </a:rPr>
              <a:t>arbeidstid</a:t>
            </a:r>
            <a:r>
              <a:rPr lang="en-US" sz="2000">
                <a:effectLst/>
              </a:rPr>
              <a:t> </a:t>
            </a:r>
            <a:r>
              <a:rPr lang="en-US" sz="2000" err="1">
                <a:effectLst/>
              </a:rPr>
              <a:t>bør</a:t>
            </a:r>
            <a:r>
              <a:rPr lang="en-US" sz="2000">
                <a:effectLst/>
              </a:rPr>
              <a:t> </a:t>
            </a:r>
            <a:r>
              <a:rPr lang="en-US" sz="2000" err="1">
                <a:effectLst/>
              </a:rPr>
              <a:t>skje</a:t>
            </a:r>
            <a:r>
              <a:rPr lang="en-US" sz="2000">
                <a:effectLst/>
              </a:rPr>
              <a:t> </a:t>
            </a:r>
            <a:r>
              <a:rPr lang="en-US" sz="2000" err="1">
                <a:effectLst/>
              </a:rPr>
              <a:t>i</a:t>
            </a:r>
            <a:r>
              <a:rPr lang="en-US" sz="2000">
                <a:effectLst/>
              </a:rPr>
              <a:t> </a:t>
            </a:r>
            <a:r>
              <a:rPr lang="en-US" sz="2000" err="1">
                <a:effectLst/>
              </a:rPr>
              <a:t>sentral</a:t>
            </a:r>
            <a:r>
              <a:rPr lang="en-US" sz="2000">
                <a:effectLst/>
              </a:rPr>
              <a:t> </a:t>
            </a:r>
            <a:r>
              <a:rPr lang="en-US" sz="2000" err="1">
                <a:effectLst/>
              </a:rPr>
              <a:t>tariffavtale</a:t>
            </a:r>
            <a:r>
              <a:rPr lang="en-US" sz="2000">
                <a:effectLst/>
              </a:rPr>
              <a:t>.</a:t>
            </a:r>
          </a:p>
          <a:p>
            <a:pPr marL="0" fontAlgn="base"/>
            <a:endParaRPr lang="en-US" sz="2000"/>
          </a:p>
          <a:p>
            <a:endParaRPr lang="en-US" sz="2000"/>
          </a:p>
        </p:txBody>
      </p:sp>
      <p:pic>
        <p:nvPicPr>
          <p:cNvPr id="10" name="Plassholder for innhold 9">
            <a:extLst>
              <a:ext uri="{FF2B5EF4-FFF2-40B4-BE49-F238E27FC236}">
                <a16:creationId xmlns:a16="http://schemas.microsoft.com/office/drawing/2014/main" id="{11DDE464-D89C-6AF9-7337-9E6DFF017041}"/>
              </a:ext>
            </a:extLst>
          </p:cNvPr>
          <p:cNvPicPr>
            <a:picLocks noGrp="1" noChangeAspect="1"/>
          </p:cNvPicPr>
          <p:nvPr>
            <p:ph sz="half" idx="2"/>
          </p:nvPr>
        </p:nvPicPr>
        <p:blipFill rotWithShape="1">
          <a:blip r:embed="rId3"/>
          <a:srcRect l="5112" r="7285"/>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2" name="Plassholder for bunntekst 11">
            <a:extLst>
              <a:ext uri="{FF2B5EF4-FFF2-40B4-BE49-F238E27FC236}">
                <a16:creationId xmlns:a16="http://schemas.microsoft.com/office/drawing/2014/main" id="{F1DE7715-DC22-24FE-706D-6FBF4BC3A181}"/>
              </a:ext>
            </a:extLst>
          </p:cNvPr>
          <p:cNvSpPr>
            <a:spLocks noGrp="1"/>
          </p:cNvSpPr>
          <p:nvPr>
            <p:ph type="ftr" sz="quarter" idx="3"/>
          </p:nvPr>
        </p:nvSpPr>
        <p:spPr>
          <a:xfrm>
            <a:off x="496389" y="6356350"/>
            <a:ext cx="6772511" cy="365125"/>
          </a:xfrm>
        </p:spPr>
        <p:txBody>
          <a:bodyPr vert="horz" lIns="91440" tIns="45720" rIns="91440" bIns="45720" rtlCol="0" anchor="ctr">
            <a:normAutofit fontScale="25000" lnSpcReduction="20000"/>
          </a:bodyPr>
          <a:lstStyle/>
          <a:p>
            <a:pPr>
              <a:spcAft>
                <a:spcPts val="600"/>
              </a:spcAft>
              <a:defRPr/>
            </a:pPr>
            <a:r>
              <a:rPr lang="en-US" sz="4400" b="0" kern="1200" err="1">
                <a:solidFill>
                  <a:prstClr val="black">
                    <a:tint val="75000"/>
                  </a:prstClr>
                </a:solidFill>
                <a:latin typeface="Calibri" panose="020F0502020204030204"/>
                <a:ea typeface="+mn-ea"/>
                <a:cs typeface="+mn-cs"/>
              </a:rPr>
              <a:t>Kap</a:t>
            </a:r>
            <a:r>
              <a:rPr lang="en-US" sz="4400" b="0" kern="1200">
                <a:solidFill>
                  <a:prstClr val="black">
                    <a:tint val="75000"/>
                  </a:prstClr>
                </a:solidFill>
                <a:latin typeface="Calibri" panose="020F0502020204030204"/>
                <a:ea typeface="+mn-ea"/>
                <a:cs typeface="+mn-cs"/>
              </a:rPr>
              <a:t>. 9 </a:t>
            </a:r>
            <a:r>
              <a:rPr lang="en-US" sz="4400" b="0" kern="1200" err="1">
                <a:solidFill>
                  <a:prstClr val="black">
                    <a:tint val="75000"/>
                  </a:prstClr>
                </a:solidFill>
                <a:latin typeface="Calibri" panose="020F0502020204030204"/>
                <a:ea typeface="+mn-ea"/>
                <a:cs typeface="+mn-cs"/>
              </a:rPr>
              <a:t>Arbeidsforhold</a:t>
            </a:r>
            <a:r>
              <a:rPr lang="en-US" sz="4400" b="0" kern="1200">
                <a:solidFill>
                  <a:prstClr val="black">
                    <a:tint val="75000"/>
                  </a:prstClr>
                </a:solidFill>
                <a:latin typeface="Calibri" panose="020F0502020204030204"/>
                <a:ea typeface="+mn-ea"/>
                <a:cs typeface="+mn-cs"/>
              </a:rPr>
              <a:t> </a:t>
            </a:r>
            <a:r>
              <a:rPr lang="en-US" sz="4400" b="0" kern="1200" err="1">
                <a:solidFill>
                  <a:prstClr val="black">
                    <a:tint val="75000"/>
                  </a:prstClr>
                </a:solidFill>
                <a:latin typeface="Calibri" panose="020F0502020204030204"/>
                <a:ea typeface="+mn-ea"/>
                <a:cs typeface="+mn-cs"/>
              </a:rPr>
              <a:t>og</a:t>
            </a:r>
            <a:r>
              <a:rPr lang="en-US" sz="4400" b="0" kern="1200">
                <a:solidFill>
                  <a:prstClr val="black">
                    <a:tint val="75000"/>
                  </a:prstClr>
                </a:solidFill>
                <a:latin typeface="Calibri" panose="020F0502020204030204"/>
                <a:ea typeface="+mn-ea"/>
                <a:cs typeface="+mn-cs"/>
              </a:rPr>
              <a:t> </a:t>
            </a:r>
            <a:r>
              <a:rPr lang="en-US" sz="4400" b="0" kern="1200" err="1">
                <a:solidFill>
                  <a:prstClr val="black">
                    <a:tint val="75000"/>
                  </a:prstClr>
                </a:solidFill>
                <a:latin typeface="Calibri" panose="020F0502020204030204"/>
                <a:ea typeface="+mn-ea"/>
                <a:cs typeface="+mn-cs"/>
              </a:rPr>
              <a:t>arbeidstid</a:t>
            </a:r>
            <a:endParaRPr lang="en-US" sz="4400" b="0" kern="1200">
              <a:solidFill>
                <a:prstClr val="black">
                  <a:tint val="75000"/>
                </a:prstClr>
              </a:solidFill>
              <a:latin typeface="Calibri" panose="020F0502020204030204"/>
              <a:ea typeface="+mn-ea"/>
              <a:cs typeface="+mn-cs"/>
            </a:endParaRPr>
          </a:p>
          <a:p>
            <a:pPr>
              <a:spcAft>
                <a:spcPts val="600"/>
              </a:spcAft>
              <a:defRPr/>
            </a:pPr>
            <a:r>
              <a:rPr lang="en-US" sz="4400" b="0" kern="1200">
                <a:solidFill>
                  <a:prstClr val="black">
                    <a:tint val="75000"/>
                  </a:prstClr>
                </a:solidFill>
                <a:latin typeface="Calibri" panose="020F0502020204030204"/>
                <a:ea typeface="+mn-ea"/>
                <a:cs typeface="+mn-cs"/>
                <a:hlinkClick r:id="rId4"/>
              </a:rPr>
              <a:t>https://www.ks.no/fagomrader/arbeidsgiverpolitikk/kompetanse-og-rekruttering/torn/ny-torn-pilot-har-oppstart-i-mai.-vil-din-kommune-delta/</a:t>
            </a:r>
            <a:endParaRPr lang="en-US" sz="4400" b="0" kern="1200">
              <a:solidFill>
                <a:prstClr val="black">
                  <a:tint val="75000"/>
                </a:prstClr>
              </a:solidFill>
              <a:latin typeface="Calibri" panose="020F0502020204030204"/>
              <a:ea typeface="+mn-ea"/>
              <a:cs typeface="+mn-cs"/>
            </a:endParaRPr>
          </a:p>
          <a:p>
            <a:pPr algn="l">
              <a:spcAft>
                <a:spcPts val="600"/>
              </a:spcAft>
              <a:defRPr/>
            </a:pPr>
            <a:endParaRPr lang="en-US" b="0" kern="1200">
              <a:solidFill>
                <a:prstClr val="black">
                  <a:tint val="75000"/>
                </a:prstClr>
              </a:solidFill>
              <a:latin typeface="Calibri" panose="020F0502020204030204"/>
              <a:ea typeface="+mn-ea"/>
              <a:cs typeface="+mn-cs"/>
            </a:endParaRPr>
          </a:p>
        </p:txBody>
      </p:sp>
      <p:sp>
        <p:nvSpPr>
          <p:cNvPr id="9" name="TekstSylinder 8">
            <a:extLst>
              <a:ext uri="{FF2B5EF4-FFF2-40B4-BE49-F238E27FC236}">
                <a16:creationId xmlns:a16="http://schemas.microsoft.com/office/drawing/2014/main" id="{A72F19A8-92CC-70E8-24A8-A5C30959B47C}"/>
              </a:ext>
            </a:extLst>
          </p:cNvPr>
          <p:cNvSpPr txBox="1"/>
          <p:nvPr/>
        </p:nvSpPr>
        <p:spPr>
          <a:xfrm>
            <a:off x="8786191" y="6202017"/>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581580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tel 3">
            <a:extLst>
              <a:ext uri="{FF2B5EF4-FFF2-40B4-BE49-F238E27FC236}">
                <a16:creationId xmlns:a16="http://schemas.microsoft.com/office/drawing/2014/main" id="{1BEF9141-0234-5D97-B92D-B558FD38A8A5}"/>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err="1">
                <a:latin typeface="+mj-lt"/>
                <a:cs typeface="+mj-cs"/>
              </a:rPr>
              <a:t>Rekruttere</a:t>
            </a:r>
            <a:r>
              <a:rPr lang="en-US" sz="5400">
                <a:latin typeface="+mj-lt"/>
                <a:cs typeface="+mj-cs"/>
              </a:rPr>
              <a:t> </a:t>
            </a:r>
            <a:r>
              <a:rPr lang="en-US" sz="5400" err="1">
                <a:latin typeface="+mj-lt"/>
                <a:cs typeface="+mj-cs"/>
              </a:rPr>
              <a:t>og</a:t>
            </a:r>
            <a:r>
              <a:rPr lang="en-US" sz="5400">
                <a:latin typeface="+mj-lt"/>
                <a:cs typeface="+mj-cs"/>
              </a:rPr>
              <a:t> </a:t>
            </a:r>
            <a:r>
              <a:rPr lang="en-US" sz="5400" err="1">
                <a:latin typeface="+mj-lt"/>
                <a:cs typeface="+mj-cs"/>
              </a:rPr>
              <a:t>behalde</a:t>
            </a:r>
            <a:endParaRPr lang="en-US" sz="5400">
              <a:latin typeface="+mj-lt"/>
              <a:cs typeface="Calibri Light"/>
            </a:endParaRPr>
          </a:p>
        </p:txBody>
      </p:sp>
      <p:sp>
        <p:nvSpPr>
          <p:cNvPr id="4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lassholder for innhold 4">
            <a:extLst>
              <a:ext uri="{FF2B5EF4-FFF2-40B4-BE49-F238E27FC236}">
                <a16:creationId xmlns:a16="http://schemas.microsoft.com/office/drawing/2014/main" id="{269D411B-AC71-7545-B3BD-7F8716F36F8F}"/>
              </a:ext>
            </a:extLst>
          </p:cNvPr>
          <p:cNvSpPr>
            <a:spLocks noGrp="1"/>
          </p:cNvSpPr>
          <p:nvPr>
            <p:ph sz="half" idx="1"/>
          </p:nvPr>
        </p:nvSpPr>
        <p:spPr>
          <a:xfrm>
            <a:off x="572493" y="2071316"/>
            <a:ext cx="6713552" cy="4119172"/>
          </a:xfrm>
        </p:spPr>
        <p:txBody>
          <a:bodyPr vert="horz" lIns="91440" tIns="45720" rIns="91440" bIns="45720" rtlCol="0" anchor="t">
            <a:normAutofit lnSpcReduction="10000"/>
          </a:bodyPr>
          <a:lstStyle/>
          <a:p>
            <a:pPr marL="342900" lvl="0">
              <a:tabLst>
                <a:tab pos="457200" algn="l"/>
              </a:tabLst>
            </a:pPr>
            <a:r>
              <a:rPr lang="en-US" sz="2200" err="1">
                <a:effectLst/>
              </a:rPr>
              <a:t>Arbeidsmiljø</a:t>
            </a:r>
            <a:r>
              <a:rPr lang="en-US" sz="2200">
                <a:effectLst/>
              </a:rPr>
              <a:t>, </a:t>
            </a:r>
            <a:r>
              <a:rPr lang="en-US" sz="2200" err="1">
                <a:effectLst/>
              </a:rPr>
              <a:t>arbeidsvilkår</a:t>
            </a:r>
            <a:r>
              <a:rPr lang="en-US" sz="2200">
                <a:effectLst/>
              </a:rPr>
              <a:t> </a:t>
            </a:r>
            <a:r>
              <a:rPr lang="en-US" sz="2200" err="1">
                <a:effectLst/>
              </a:rPr>
              <a:t>og</a:t>
            </a:r>
            <a:r>
              <a:rPr lang="en-US" sz="2200">
                <a:effectLst/>
              </a:rPr>
              <a:t> </a:t>
            </a:r>
            <a:r>
              <a:rPr lang="en-US" sz="2200" err="1">
                <a:effectLst/>
              </a:rPr>
              <a:t>tilsetjingsforhold</a:t>
            </a:r>
            <a:r>
              <a:rPr lang="en-US" sz="2200">
                <a:effectLst/>
              </a:rPr>
              <a:t> er </a:t>
            </a:r>
            <a:r>
              <a:rPr lang="en-US" sz="2200" err="1">
                <a:effectLst/>
              </a:rPr>
              <a:t>blant</a:t>
            </a:r>
            <a:r>
              <a:rPr lang="en-US" sz="2200">
                <a:effectLst/>
              </a:rPr>
              <a:t> </a:t>
            </a:r>
            <a:r>
              <a:rPr lang="en-US" sz="2200" err="1">
                <a:effectLst/>
              </a:rPr>
              <a:t>faktorane</a:t>
            </a:r>
            <a:r>
              <a:rPr lang="en-US" sz="2200">
                <a:effectLst/>
              </a:rPr>
              <a:t> </a:t>
            </a:r>
            <a:r>
              <a:rPr lang="en-US" sz="2200" err="1">
                <a:effectLst/>
              </a:rPr>
              <a:t>som</a:t>
            </a:r>
            <a:r>
              <a:rPr lang="en-US" sz="2200">
                <a:effectLst/>
              </a:rPr>
              <a:t> er </a:t>
            </a:r>
            <a:r>
              <a:rPr lang="en-US" sz="2200" err="1">
                <a:effectLst/>
              </a:rPr>
              <a:t>viktige</a:t>
            </a:r>
            <a:r>
              <a:rPr lang="en-US" sz="2200">
                <a:effectLst/>
              </a:rPr>
              <a:t> for at </a:t>
            </a:r>
            <a:r>
              <a:rPr lang="en-US" sz="2200" err="1">
                <a:effectLst/>
              </a:rPr>
              <a:t>sektoren</a:t>
            </a:r>
            <a:r>
              <a:rPr lang="en-US" sz="2200">
                <a:effectLst/>
              </a:rPr>
              <a:t> </a:t>
            </a:r>
            <a:r>
              <a:rPr lang="en-US" sz="2200" err="1">
                <a:effectLst/>
              </a:rPr>
              <a:t>skal</a:t>
            </a:r>
            <a:r>
              <a:rPr lang="en-US" sz="2200">
                <a:effectLst/>
              </a:rPr>
              <a:t> </a:t>
            </a:r>
            <a:r>
              <a:rPr lang="en-US" sz="2200" err="1">
                <a:effectLst/>
              </a:rPr>
              <a:t>fortsette</a:t>
            </a:r>
            <a:r>
              <a:rPr lang="en-US" sz="2200">
                <a:effectLst/>
              </a:rPr>
              <a:t> å </a:t>
            </a:r>
            <a:r>
              <a:rPr lang="en-US" sz="2200" err="1">
                <a:effectLst/>
              </a:rPr>
              <a:t>vere</a:t>
            </a:r>
            <a:r>
              <a:rPr lang="en-US" sz="2200">
                <a:effectLst/>
              </a:rPr>
              <a:t> </a:t>
            </a:r>
            <a:r>
              <a:rPr lang="en-US" sz="2200" err="1">
                <a:effectLst/>
              </a:rPr>
              <a:t>attraktiv</a:t>
            </a:r>
            <a:r>
              <a:rPr lang="en-US" sz="2200">
                <a:effectLst/>
              </a:rPr>
              <a:t> </a:t>
            </a:r>
            <a:r>
              <a:rPr lang="en-US" sz="2200" err="1">
                <a:effectLst/>
              </a:rPr>
              <a:t>og</a:t>
            </a:r>
            <a:r>
              <a:rPr lang="en-US" sz="2200">
                <a:effectLst/>
              </a:rPr>
              <a:t> </a:t>
            </a:r>
            <a:r>
              <a:rPr lang="en-US" sz="2200" err="1">
                <a:effectLst/>
              </a:rPr>
              <a:t>behalde</a:t>
            </a:r>
            <a:r>
              <a:rPr lang="en-US" sz="2200">
                <a:effectLst/>
              </a:rPr>
              <a:t> sine </a:t>
            </a:r>
            <a:r>
              <a:rPr lang="en-US" sz="2200" err="1">
                <a:effectLst/>
              </a:rPr>
              <a:t>tilsette</a:t>
            </a:r>
            <a:endParaRPr lang="en-US" sz="2200">
              <a:effectLst/>
            </a:endParaRPr>
          </a:p>
          <a:p>
            <a:pPr marL="342900" lvl="0">
              <a:tabLst>
                <a:tab pos="457200" algn="l"/>
              </a:tabLst>
            </a:pPr>
            <a:endParaRPr lang="en-US" sz="2200">
              <a:effectLst/>
            </a:endParaRPr>
          </a:p>
          <a:p>
            <a:pPr marL="342900" lvl="0">
              <a:tabLst>
                <a:tab pos="457200" algn="l"/>
              </a:tabLst>
            </a:pPr>
            <a:r>
              <a:rPr lang="en-US" sz="2200" err="1">
                <a:effectLst/>
              </a:rPr>
              <a:t>Arbeidsplassar</a:t>
            </a:r>
            <a:r>
              <a:rPr lang="en-US" sz="2200">
                <a:effectLst/>
              </a:rPr>
              <a:t> </a:t>
            </a:r>
            <a:r>
              <a:rPr lang="en-US" sz="2200" err="1">
                <a:effectLst/>
              </a:rPr>
              <a:t>som</a:t>
            </a:r>
            <a:r>
              <a:rPr lang="en-US" sz="2200">
                <a:effectLst/>
              </a:rPr>
              <a:t> </a:t>
            </a:r>
            <a:r>
              <a:rPr lang="en-US" sz="2200" err="1">
                <a:effectLst/>
              </a:rPr>
              <a:t>legg</a:t>
            </a:r>
            <a:r>
              <a:rPr lang="en-US" sz="2200">
                <a:effectLst/>
              </a:rPr>
              <a:t> </a:t>
            </a:r>
            <a:r>
              <a:rPr lang="en-US" sz="2200" err="1">
                <a:effectLst/>
              </a:rPr>
              <a:t>til</a:t>
            </a:r>
            <a:r>
              <a:rPr lang="en-US" sz="2200">
                <a:effectLst/>
              </a:rPr>
              <a:t> </a:t>
            </a:r>
            <a:r>
              <a:rPr lang="en-US" sz="2200" err="1">
                <a:effectLst/>
              </a:rPr>
              <a:t>rette</a:t>
            </a:r>
            <a:r>
              <a:rPr lang="en-US" sz="2200">
                <a:effectLst/>
              </a:rPr>
              <a:t> for </a:t>
            </a:r>
            <a:r>
              <a:rPr lang="en-US" sz="2200" err="1">
                <a:effectLst/>
              </a:rPr>
              <a:t>kompetanseutvikling</a:t>
            </a:r>
            <a:r>
              <a:rPr lang="en-US" sz="2200">
                <a:effectLst/>
              </a:rPr>
              <a:t> for sine </a:t>
            </a:r>
            <a:r>
              <a:rPr lang="en-US" sz="2200" err="1">
                <a:effectLst/>
              </a:rPr>
              <a:t>tilsette</a:t>
            </a:r>
            <a:r>
              <a:rPr lang="en-US" sz="2200">
                <a:effectLst/>
              </a:rPr>
              <a:t>, </a:t>
            </a:r>
            <a:r>
              <a:rPr lang="en-US" sz="2200" err="1">
                <a:effectLst/>
              </a:rPr>
              <a:t>arbeidar</a:t>
            </a:r>
            <a:r>
              <a:rPr lang="en-US" sz="2200">
                <a:effectLst/>
              </a:rPr>
              <a:t> </a:t>
            </a:r>
            <a:r>
              <a:rPr lang="en-US" sz="2200" err="1">
                <a:effectLst/>
              </a:rPr>
              <a:t>systematisk</a:t>
            </a:r>
            <a:r>
              <a:rPr lang="en-US" sz="2200">
                <a:effectLst/>
              </a:rPr>
              <a:t> med </a:t>
            </a:r>
            <a:r>
              <a:rPr lang="en-US" sz="2200" err="1">
                <a:effectLst/>
              </a:rPr>
              <a:t>uønska</a:t>
            </a:r>
            <a:r>
              <a:rPr lang="en-US" sz="2200">
                <a:effectLst/>
              </a:rPr>
              <a:t> </a:t>
            </a:r>
            <a:r>
              <a:rPr lang="en-US" sz="2200" err="1">
                <a:effectLst/>
              </a:rPr>
              <a:t>hendingar</a:t>
            </a:r>
            <a:r>
              <a:rPr lang="en-US" sz="2200">
                <a:effectLst/>
              </a:rPr>
              <a:t> </a:t>
            </a:r>
            <a:r>
              <a:rPr lang="en-US" sz="2200" err="1">
                <a:effectLst/>
              </a:rPr>
              <a:t>og</a:t>
            </a:r>
            <a:r>
              <a:rPr lang="en-US" sz="2200">
                <a:effectLst/>
              </a:rPr>
              <a:t> der </a:t>
            </a:r>
            <a:r>
              <a:rPr lang="en-US" sz="2200" err="1">
                <a:effectLst/>
              </a:rPr>
              <a:t>leiar</a:t>
            </a:r>
            <a:r>
              <a:rPr lang="en-US" sz="2200">
                <a:effectLst/>
              </a:rPr>
              <a:t> </a:t>
            </a:r>
            <a:r>
              <a:rPr lang="en-US" sz="2200" err="1">
                <a:effectLst/>
              </a:rPr>
              <a:t>har</a:t>
            </a:r>
            <a:r>
              <a:rPr lang="en-US" sz="2200">
                <a:effectLst/>
              </a:rPr>
              <a:t> </a:t>
            </a:r>
            <a:r>
              <a:rPr lang="en-US" sz="2200" err="1">
                <a:effectLst/>
              </a:rPr>
              <a:t>nok</a:t>
            </a:r>
            <a:r>
              <a:rPr lang="en-US" sz="2200">
                <a:effectLst/>
              </a:rPr>
              <a:t> </a:t>
            </a:r>
            <a:r>
              <a:rPr lang="en-US" sz="2200" err="1">
                <a:effectLst/>
              </a:rPr>
              <a:t>tid</a:t>
            </a:r>
            <a:r>
              <a:rPr lang="en-US" sz="2200">
                <a:effectLst/>
              </a:rPr>
              <a:t> </a:t>
            </a:r>
            <a:r>
              <a:rPr lang="en-US" sz="2200" err="1">
                <a:effectLst/>
              </a:rPr>
              <a:t>til</a:t>
            </a:r>
            <a:r>
              <a:rPr lang="en-US" sz="2200">
                <a:effectLst/>
              </a:rPr>
              <a:t> </a:t>
            </a:r>
            <a:r>
              <a:rPr lang="en-US" sz="2200" err="1">
                <a:effectLst/>
              </a:rPr>
              <a:t>å</a:t>
            </a:r>
            <a:r>
              <a:rPr lang="en-US" sz="2200">
                <a:effectLst/>
              </a:rPr>
              <a:t> </a:t>
            </a:r>
            <a:r>
              <a:rPr lang="en-US" sz="2200" err="1">
                <a:effectLst/>
              </a:rPr>
              <a:t>leie</a:t>
            </a:r>
            <a:r>
              <a:rPr lang="en-US" sz="2200">
                <a:effectLst/>
              </a:rPr>
              <a:t>, </a:t>
            </a:r>
            <a:r>
              <a:rPr lang="en-US" sz="2200" err="1">
                <a:effectLst/>
              </a:rPr>
              <a:t>har</a:t>
            </a:r>
            <a:r>
              <a:rPr lang="en-US" sz="2200">
                <a:effectLst/>
              </a:rPr>
              <a:t> </a:t>
            </a:r>
            <a:r>
              <a:rPr lang="en-US" sz="2200" err="1">
                <a:effectLst/>
              </a:rPr>
              <a:t>færre</a:t>
            </a:r>
            <a:r>
              <a:rPr lang="en-US" sz="2200">
                <a:effectLst/>
              </a:rPr>
              <a:t> </a:t>
            </a:r>
            <a:r>
              <a:rPr lang="en-US" sz="2200" err="1">
                <a:effectLst/>
              </a:rPr>
              <a:t>bemanningsutfordringar</a:t>
            </a:r>
            <a:r>
              <a:rPr lang="en-US" sz="2200">
                <a:effectLst/>
              </a:rPr>
              <a:t> (</a:t>
            </a:r>
            <a:r>
              <a:rPr lang="en-US" sz="2200" err="1">
                <a:effectLst/>
              </a:rPr>
              <a:t>Riksrevisjonen</a:t>
            </a:r>
            <a:r>
              <a:rPr lang="en-US" sz="2200">
                <a:effectLst/>
              </a:rPr>
              <a:t> 2019a)</a:t>
            </a:r>
          </a:p>
          <a:p>
            <a:pPr marL="114300" lvl="0" indent="0">
              <a:buNone/>
              <a:tabLst>
                <a:tab pos="457200" algn="l"/>
              </a:tabLst>
            </a:pPr>
            <a:endParaRPr lang="en-US" sz="2200">
              <a:effectLst/>
            </a:endParaRPr>
          </a:p>
          <a:p>
            <a:pPr marL="342900" lvl="0">
              <a:tabLst>
                <a:tab pos="457200" algn="l"/>
              </a:tabLst>
            </a:pPr>
            <a:r>
              <a:rPr lang="en-US" sz="2200" err="1"/>
              <a:t>Mentorordningar</a:t>
            </a:r>
            <a:r>
              <a:rPr lang="en-US" sz="2200">
                <a:effectLst/>
              </a:rPr>
              <a:t> for </a:t>
            </a:r>
            <a:r>
              <a:rPr lang="en-US" sz="2200" err="1">
                <a:effectLst/>
              </a:rPr>
              <a:t>nytilsette</a:t>
            </a:r>
            <a:r>
              <a:rPr lang="en-US" sz="2200">
                <a:effectLst/>
              </a:rPr>
              <a:t> </a:t>
            </a:r>
            <a:r>
              <a:rPr lang="en-US" sz="2200" err="1">
                <a:effectLst/>
              </a:rPr>
              <a:t>syner</a:t>
            </a:r>
            <a:r>
              <a:rPr lang="en-US" sz="2200">
                <a:effectLst/>
              </a:rPr>
              <a:t> seg </a:t>
            </a:r>
            <a:r>
              <a:rPr lang="en-US" sz="2200" err="1">
                <a:effectLst/>
              </a:rPr>
              <a:t>å</a:t>
            </a:r>
            <a:r>
              <a:rPr lang="en-US" sz="2200">
                <a:effectLst/>
              </a:rPr>
              <a:t> ha god </a:t>
            </a:r>
            <a:r>
              <a:rPr lang="en-US" sz="2200" err="1">
                <a:effectLst/>
              </a:rPr>
              <a:t>effekt</a:t>
            </a:r>
            <a:r>
              <a:rPr lang="en-US" sz="2200">
                <a:effectLst/>
              </a:rPr>
              <a:t> </a:t>
            </a:r>
            <a:r>
              <a:rPr lang="en-US" sz="2200" err="1">
                <a:effectLst/>
              </a:rPr>
              <a:t>på</a:t>
            </a:r>
            <a:r>
              <a:rPr lang="en-US" sz="2200">
                <a:effectLst/>
              </a:rPr>
              <a:t> </a:t>
            </a:r>
            <a:r>
              <a:rPr lang="en-US" sz="2200" err="1">
                <a:effectLst/>
              </a:rPr>
              <a:t>å</a:t>
            </a:r>
            <a:r>
              <a:rPr lang="en-US" sz="2200">
                <a:effectLst/>
              </a:rPr>
              <a:t> </a:t>
            </a:r>
            <a:r>
              <a:rPr lang="en-US" sz="2200" err="1">
                <a:effectLst/>
              </a:rPr>
              <a:t>gjere</a:t>
            </a:r>
            <a:r>
              <a:rPr lang="en-US" sz="2200">
                <a:effectLst/>
              </a:rPr>
              <a:t> </a:t>
            </a:r>
            <a:r>
              <a:rPr lang="en-US" sz="2200" err="1">
                <a:effectLst/>
              </a:rPr>
              <a:t>nytilsette</a:t>
            </a:r>
            <a:r>
              <a:rPr lang="en-US" sz="2200">
                <a:effectLst/>
              </a:rPr>
              <a:t> </a:t>
            </a:r>
            <a:r>
              <a:rPr lang="en-US" sz="2200" err="1">
                <a:effectLst/>
              </a:rPr>
              <a:t>trygge</a:t>
            </a:r>
            <a:r>
              <a:rPr lang="en-US" sz="2200">
                <a:effectLst/>
              </a:rPr>
              <a:t> </a:t>
            </a:r>
            <a:r>
              <a:rPr lang="en-US" sz="2200" err="1">
                <a:effectLst/>
              </a:rPr>
              <a:t>i</a:t>
            </a:r>
            <a:r>
              <a:rPr lang="en-US" sz="2200">
                <a:effectLst/>
              </a:rPr>
              <a:t> </a:t>
            </a:r>
            <a:r>
              <a:rPr lang="en-US" sz="2200" err="1">
                <a:effectLst/>
              </a:rPr>
              <a:t>jobben</a:t>
            </a:r>
            <a:r>
              <a:rPr lang="en-US" sz="2200">
                <a:effectLst/>
              </a:rPr>
              <a:t> </a:t>
            </a:r>
            <a:r>
              <a:rPr lang="en-US" sz="2200" err="1">
                <a:effectLst/>
              </a:rPr>
              <a:t>og</a:t>
            </a:r>
            <a:r>
              <a:rPr lang="en-US" sz="2200">
                <a:effectLst/>
              </a:rPr>
              <a:t> </a:t>
            </a:r>
            <a:r>
              <a:rPr lang="en-US" sz="2200" err="1">
                <a:effectLst/>
              </a:rPr>
              <a:t>behalde</a:t>
            </a:r>
            <a:r>
              <a:rPr lang="en-US" sz="2200">
                <a:effectLst/>
              </a:rPr>
              <a:t> </a:t>
            </a:r>
            <a:r>
              <a:rPr lang="en-US" sz="2200" err="1">
                <a:effectLst/>
              </a:rPr>
              <a:t>dei</a:t>
            </a:r>
            <a:endParaRPr lang="en-US" sz="2200">
              <a:effectLst/>
            </a:endParaRPr>
          </a:p>
          <a:p>
            <a:endParaRPr lang="en-US" sz="2200">
              <a:effectLst/>
            </a:endParaRPr>
          </a:p>
          <a:p>
            <a:pPr marL="0"/>
            <a:endParaRPr lang="en-US" sz="2200"/>
          </a:p>
          <a:p>
            <a:pPr marL="0"/>
            <a:endParaRPr lang="en-US" sz="2200"/>
          </a:p>
          <a:p>
            <a:endParaRPr lang="en-US" sz="2200"/>
          </a:p>
        </p:txBody>
      </p:sp>
      <p:pic>
        <p:nvPicPr>
          <p:cNvPr id="10" name="Plassholder for innhold 9" descr="Et bilde som inneholder Nettsted&#10;&#10;Automatisk generert beskrivelse">
            <a:extLst>
              <a:ext uri="{FF2B5EF4-FFF2-40B4-BE49-F238E27FC236}">
                <a16:creationId xmlns:a16="http://schemas.microsoft.com/office/drawing/2014/main" id="{F68DE0C7-B5E8-6157-A439-76B3D1C714BE}"/>
              </a:ext>
            </a:extLst>
          </p:cNvPr>
          <p:cNvPicPr>
            <a:picLocks noGrp="1" noChangeAspect="1"/>
          </p:cNvPicPr>
          <p:nvPr>
            <p:ph sz="half" idx="2"/>
          </p:nvPr>
        </p:nvPicPr>
        <p:blipFill rotWithShape="1">
          <a:blip r:embed="rId2"/>
          <a:srcRect l="9283" r="3169" b="-1"/>
          <a:stretch/>
        </p:blipFill>
        <p:spPr>
          <a:xfrm>
            <a:off x="7675658" y="2093976"/>
            <a:ext cx="3941064" cy="4096512"/>
          </a:xfrm>
          <a:prstGeom prst="rect">
            <a:avLst/>
          </a:prstGeom>
        </p:spPr>
      </p:pic>
      <p:sp>
        <p:nvSpPr>
          <p:cNvPr id="11" name="Plassholder for bunntekst 10">
            <a:extLst>
              <a:ext uri="{FF2B5EF4-FFF2-40B4-BE49-F238E27FC236}">
                <a16:creationId xmlns:a16="http://schemas.microsoft.com/office/drawing/2014/main" id="{19EED823-DFE0-130D-8B67-8336657AAED8}"/>
              </a:ext>
            </a:extLst>
          </p:cNvPr>
          <p:cNvSpPr>
            <a:spLocks noGrp="1"/>
          </p:cNvSpPr>
          <p:nvPr>
            <p:ph type="ftr" sz="quarter" idx="3"/>
          </p:nvPr>
        </p:nvSpPr>
        <p:spPr>
          <a:xfrm>
            <a:off x="4038600" y="6356350"/>
            <a:ext cx="4114800" cy="365125"/>
          </a:xfrm>
        </p:spPr>
        <p:txBody>
          <a:bodyPr vert="horz" lIns="91440" tIns="45720" rIns="91440" bIns="45720" rtlCol="0" anchor="ctr">
            <a:normAutofit/>
          </a:bodyPr>
          <a:lstStyle/>
          <a:p>
            <a:pPr>
              <a:spcAft>
                <a:spcPts val="600"/>
              </a:spcAft>
              <a:defRPr/>
            </a:pPr>
            <a:r>
              <a:rPr lang="en-US" b="0" kern="1200">
                <a:solidFill>
                  <a:prstClr val="black">
                    <a:tint val="75000"/>
                  </a:prstClr>
                </a:solidFill>
                <a:latin typeface="Calibri" panose="020F0502020204030204"/>
                <a:ea typeface="+mn-ea"/>
                <a:cs typeface="+mn-cs"/>
              </a:rPr>
              <a:t>Kap.9 Arbeidsforhold og arbeidstid</a:t>
            </a:r>
          </a:p>
          <a:p>
            <a:pPr>
              <a:spcAft>
                <a:spcPts val="600"/>
              </a:spcAft>
              <a:defRPr/>
            </a:pPr>
            <a:endParaRPr lang="en-US" b="0"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645006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E6B3632-31A7-4B9A-9B3B-DAADD1D372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tel 3">
            <a:extLst>
              <a:ext uri="{FF2B5EF4-FFF2-40B4-BE49-F238E27FC236}">
                <a16:creationId xmlns:a16="http://schemas.microsoft.com/office/drawing/2014/main" id="{C21438E6-9196-39CD-A4EA-E7AD22032253}"/>
              </a:ext>
            </a:extLst>
          </p:cNvPr>
          <p:cNvSpPr>
            <a:spLocks noGrp="1"/>
          </p:cNvSpPr>
          <p:nvPr>
            <p:ph type="title"/>
          </p:nvPr>
        </p:nvSpPr>
        <p:spPr>
          <a:xfrm>
            <a:off x="8379725" y="640081"/>
            <a:ext cx="3206143" cy="5489009"/>
          </a:xfrm>
        </p:spPr>
        <p:txBody>
          <a:bodyPr vert="horz" lIns="91440" tIns="45720" rIns="91440" bIns="45720" rtlCol="0" anchor="ctr">
            <a:normAutofit/>
          </a:bodyPr>
          <a:lstStyle/>
          <a:p>
            <a:r>
              <a:rPr lang="en-US" kern="1200">
                <a:solidFill>
                  <a:schemeClr val="tx1"/>
                </a:solidFill>
                <a:latin typeface="+mj-lt"/>
                <a:ea typeface="+mj-ea"/>
                <a:cs typeface="+mj-cs"/>
              </a:rPr>
              <a:t>B</a:t>
            </a:r>
            <a:r>
              <a:rPr lang="en-US" kern="1200">
                <a:solidFill>
                  <a:schemeClr val="tx1"/>
                </a:solidFill>
                <a:effectLst/>
                <a:latin typeface="+mj-lt"/>
                <a:ea typeface="+mj-ea"/>
                <a:cs typeface="+mj-cs"/>
              </a:rPr>
              <a:t>etydeleg potensial i å få helseper</a:t>
            </a:r>
            <a:r>
              <a:rPr lang="en-US" kern="1200">
                <a:solidFill>
                  <a:schemeClr val="tx1"/>
                </a:solidFill>
                <a:latin typeface="+mj-lt"/>
                <a:ea typeface="+mj-ea"/>
                <a:cs typeface="+mj-cs"/>
              </a:rPr>
              <a:t>s</a:t>
            </a:r>
            <a:r>
              <a:rPr lang="en-US" kern="1200">
                <a:solidFill>
                  <a:schemeClr val="tx1"/>
                </a:solidFill>
                <a:effectLst/>
                <a:latin typeface="+mj-lt"/>
                <a:ea typeface="+mj-ea"/>
                <a:cs typeface="+mj-cs"/>
              </a:rPr>
              <a:t>onell til å stå lenger i jobb</a:t>
            </a:r>
            <a:br>
              <a:rPr lang="en-US" kern="1200">
                <a:solidFill>
                  <a:schemeClr val="tx1"/>
                </a:solidFill>
                <a:latin typeface="+mj-lt"/>
                <a:ea typeface="+mj-ea"/>
                <a:cs typeface="+mj-cs"/>
              </a:rPr>
            </a:br>
            <a:endParaRPr lang="en-US" kern="1200">
              <a:solidFill>
                <a:schemeClr val="tx1"/>
              </a:solidFill>
              <a:latin typeface="+mj-lt"/>
              <a:ea typeface="+mj-ea"/>
              <a:cs typeface="+mj-cs"/>
            </a:endParaRPr>
          </a:p>
        </p:txBody>
      </p:sp>
      <p:pic>
        <p:nvPicPr>
          <p:cNvPr id="7" name="Plassholder for innhold 6" descr="Et bilde som inneholder stridsvogn&#10;&#10;Automatisk generert beskrivelse">
            <a:extLst>
              <a:ext uri="{FF2B5EF4-FFF2-40B4-BE49-F238E27FC236}">
                <a16:creationId xmlns:a16="http://schemas.microsoft.com/office/drawing/2014/main" id="{0B2A5342-1AF4-4AB9-EA3B-77F325ACEEA2}"/>
              </a:ext>
            </a:extLst>
          </p:cNvPr>
          <p:cNvPicPr>
            <a:picLocks noGrp="1" noChangeAspect="1"/>
          </p:cNvPicPr>
          <p:nvPr>
            <p:ph idx="1"/>
          </p:nvPr>
        </p:nvPicPr>
        <p:blipFill>
          <a:blip r:embed="rId3"/>
          <a:stretch>
            <a:fillRect/>
          </a:stretch>
        </p:blipFill>
        <p:spPr>
          <a:xfrm>
            <a:off x="643467" y="848777"/>
            <a:ext cx="7345825" cy="5160441"/>
          </a:xfrm>
          <a:prstGeom prst="rect">
            <a:avLst/>
          </a:prstGeom>
        </p:spPr>
      </p:pic>
      <p:sp>
        <p:nvSpPr>
          <p:cNvPr id="2" name="Plassholder for bunntekst 1">
            <a:extLst>
              <a:ext uri="{FF2B5EF4-FFF2-40B4-BE49-F238E27FC236}">
                <a16:creationId xmlns:a16="http://schemas.microsoft.com/office/drawing/2014/main" id="{CB406F86-02BA-1954-2B54-527B06B8EC4B}"/>
              </a:ext>
            </a:extLst>
          </p:cNvPr>
          <p:cNvSpPr>
            <a:spLocks noGrp="1"/>
          </p:cNvSpPr>
          <p:nvPr>
            <p:ph type="ftr" sz="quarter" idx="3"/>
          </p:nvPr>
        </p:nvSpPr>
        <p:spPr>
          <a:xfrm>
            <a:off x="643467" y="6356350"/>
            <a:ext cx="5306957" cy="365125"/>
          </a:xfrm>
        </p:spPr>
        <p:txBody>
          <a:bodyPr vert="horz" lIns="91440" tIns="45720" rIns="91440" bIns="45720" rtlCol="0" anchor="ctr">
            <a:normAutofit/>
          </a:bodyPr>
          <a:lstStyle/>
          <a:p>
            <a:pPr>
              <a:spcAft>
                <a:spcPts val="600"/>
              </a:spcAft>
            </a:pPr>
            <a:r>
              <a:rPr lang="en-US" i="0" kern="1200">
                <a:solidFill>
                  <a:schemeClr val="tx1">
                    <a:tint val="75000"/>
                  </a:schemeClr>
                </a:solidFill>
                <a:latin typeface="+mn-lt"/>
                <a:ea typeface="+mn-ea"/>
                <a:cs typeface="+mn-cs"/>
              </a:rPr>
              <a:t>Kap.9 </a:t>
            </a:r>
            <a:r>
              <a:rPr lang="en-US" i="0" kern="1200" err="1">
                <a:solidFill>
                  <a:schemeClr val="tx1">
                    <a:tint val="75000"/>
                  </a:schemeClr>
                </a:solidFill>
                <a:latin typeface="+mn-lt"/>
                <a:ea typeface="+mn-ea"/>
                <a:cs typeface="+mn-cs"/>
              </a:rPr>
              <a:t>Arbeidsforhold</a:t>
            </a:r>
            <a:r>
              <a:rPr lang="en-US" i="0" kern="1200">
                <a:solidFill>
                  <a:schemeClr val="tx1">
                    <a:tint val="75000"/>
                  </a:schemeClr>
                </a:solidFill>
                <a:latin typeface="+mn-lt"/>
                <a:ea typeface="+mn-ea"/>
                <a:cs typeface="+mn-cs"/>
              </a:rPr>
              <a:t> </a:t>
            </a:r>
            <a:r>
              <a:rPr lang="en-US" i="0" kern="1200" err="1">
                <a:solidFill>
                  <a:schemeClr val="tx1">
                    <a:tint val="75000"/>
                  </a:schemeClr>
                </a:solidFill>
                <a:latin typeface="+mn-lt"/>
                <a:ea typeface="+mn-ea"/>
                <a:cs typeface="+mn-cs"/>
              </a:rPr>
              <a:t>og</a:t>
            </a:r>
            <a:r>
              <a:rPr lang="en-US" i="0" kern="1200">
                <a:solidFill>
                  <a:schemeClr val="tx1">
                    <a:tint val="75000"/>
                  </a:schemeClr>
                </a:solidFill>
                <a:latin typeface="+mn-lt"/>
                <a:ea typeface="+mn-ea"/>
                <a:cs typeface="+mn-cs"/>
              </a:rPr>
              <a:t> </a:t>
            </a:r>
            <a:r>
              <a:rPr lang="en-US" i="0" kern="1200" err="1">
                <a:solidFill>
                  <a:schemeClr val="tx1">
                    <a:tint val="75000"/>
                  </a:schemeClr>
                </a:solidFill>
                <a:latin typeface="+mn-lt"/>
                <a:ea typeface="+mn-ea"/>
                <a:cs typeface="+mn-cs"/>
              </a:rPr>
              <a:t>arbeidstid</a:t>
            </a:r>
            <a:endParaRPr lang="en-US" kern="1200">
              <a:solidFill>
                <a:schemeClr val="tx1">
                  <a:tint val="75000"/>
                </a:schemeClr>
              </a:solidFill>
              <a:latin typeface="+mn-lt"/>
              <a:ea typeface="+mn-ea"/>
              <a:cs typeface="+mn-cs"/>
            </a:endParaRPr>
          </a:p>
        </p:txBody>
      </p:sp>
    </p:spTree>
    <p:extLst>
      <p:ext uri="{BB962C8B-B14F-4D97-AF65-F5344CB8AC3E}">
        <p14:creationId xmlns:p14="http://schemas.microsoft.com/office/powerpoint/2010/main" val="28133886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tel 2">
            <a:extLst>
              <a:ext uri="{FF2B5EF4-FFF2-40B4-BE49-F238E27FC236}">
                <a16:creationId xmlns:a16="http://schemas.microsoft.com/office/drawing/2014/main" id="{0B98CBD5-228E-6F70-FACD-10F83B9BB6D4}"/>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4600">
                <a:latin typeface="+mj-lt"/>
                <a:cs typeface="+mj-cs"/>
              </a:rPr>
              <a:t>Utdanning og kompetanseutvikling</a:t>
            </a:r>
            <a:br>
              <a:rPr lang="en-US" sz="4600">
                <a:latin typeface="+mj-lt"/>
                <a:cs typeface="+mj-cs"/>
              </a:rPr>
            </a:br>
            <a:endParaRPr lang="en-US" sz="4600">
              <a:latin typeface="+mj-lt"/>
              <a:cs typeface="+mj-cs"/>
            </a:endParaRPr>
          </a:p>
        </p:txBody>
      </p:sp>
      <p:sp>
        <p:nvSpPr>
          <p:cNvPr id="2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lassholder for innhold 3">
            <a:extLst>
              <a:ext uri="{FF2B5EF4-FFF2-40B4-BE49-F238E27FC236}">
                <a16:creationId xmlns:a16="http://schemas.microsoft.com/office/drawing/2014/main" id="{C0F056CC-6A94-9A70-2356-5C9B0E65C2F6}"/>
              </a:ext>
            </a:extLst>
          </p:cNvPr>
          <p:cNvSpPr>
            <a:spLocks noGrp="1"/>
          </p:cNvSpPr>
          <p:nvPr>
            <p:ph sz="half" idx="1"/>
          </p:nvPr>
        </p:nvSpPr>
        <p:spPr>
          <a:xfrm>
            <a:off x="572493" y="1708422"/>
            <a:ext cx="6713552" cy="4773368"/>
          </a:xfrm>
        </p:spPr>
        <p:txBody>
          <a:bodyPr vert="horz" lIns="91440" tIns="45720" rIns="91440" bIns="45720" rtlCol="0" anchor="t">
            <a:normAutofit fontScale="85000" lnSpcReduction="10000"/>
          </a:bodyPr>
          <a:lstStyle/>
          <a:p>
            <a:pPr marL="342900">
              <a:tabLst>
                <a:tab pos="457200" algn="l"/>
              </a:tabLst>
            </a:pPr>
            <a:r>
              <a:rPr lang="en-US" sz="2000" err="1"/>
              <a:t>Utdanningssystemet</a:t>
            </a:r>
            <a:r>
              <a:rPr lang="en-US" sz="2000"/>
              <a:t> </a:t>
            </a:r>
            <a:r>
              <a:rPr lang="en-US" sz="2000" err="1"/>
              <a:t>spelar</a:t>
            </a:r>
            <a:r>
              <a:rPr lang="en-US" sz="2000"/>
              <a:t> </a:t>
            </a:r>
            <a:r>
              <a:rPr lang="en-US" sz="2000" err="1"/>
              <a:t>ei</a:t>
            </a:r>
            <a:r>
              <a:rPr lang="en-US" sz="2000"/>
              <a:t> </a:t>
            </a:r>
            <a:r>
              <a:rPr lang="en-US" sz="2000" err="1"/>
              <a:t>betydeleg</a:t>
            </a:r>
            <a:r>
              <a:rPr lang="en-US" sz="2000"/>
              <a:t> </a:t>
            </a:r>
            <a:r>
              <a:rPr lang="en-US" sz="2000" err="1"/>
              <a:t>rolle</a:t>
            </a:r>
            <a:r>
              <a:rPr lang="en-US" sz="2000"/>
              <a:t> for </a:t>
            </a:r>
            <a:r>
              <a:rPr lang="en-US" sz="2000" err="1"/>
              <a:t>å</a:t>
            </a:r>
            <a:r>
              <a:rPr lang="en-US" sz="2000"/>
              <a:t> </a:t>
            </a:r>
            <a:r>
              <a:rPr lang="en-US" sz="2000" err="1"/>
              <a:t>bidra</a:t>
            </a:r>
            <a:r>
              <a:rPr lang="en-US" sz="2000"/>
              <a:t> </a:t>
            </a:r>
            <a:r>
              <a:rPr lang="en-US" sz="2000" err="1"/>
              <a:t>til</a:t>
            </a:r>
            <a:r>
              <a:rPr lang="en-US" sz="2000"/>
              <a:t> at </a:t>
            </a:r>
            <a:r>
              <a:rPr lang="en-US" sz="2000" err="1"/>
              <a:t>arbeidslivet</a:t>
            </a:r>
            <a:r>
              <a:rPr lang="en-US" sz="2000"/>
              <a:t> </a:t>
            </a:r>
            <a:r>
              <a:rPr lang="en-US" sz="2000" err="1"/>
              <a:t>får</a:t>
            </a:r>
            <a:r>
              <a:rPr lang="en-US" sz="2000"/>
              <a:t> den </a:t>
            </a:r>
            <a:r>
              <a:rPr lang="en-US" sz="2000" err="1"/>
              <a:t>kompetansen</a:t>
            </a:r>
            <a:r>
              <a:rPr lang="en-US" sz="2000"/>
              <a:t> </a:t>
            </a:r>
            <a:r>
              <a:rPr lang="en-US" sz="2000" err="1"/>
              <a:t>som</a:t>
            </a:r>
            <a:r>
              <a:rPr lang="en-US" sz="2000"/>
              <a:t> </a:t>
            </a:r>
            <a:r>
              <a:rPr lang="en-US" sz="2000" err="1"/>
              <a:t>trengs</a:t>
            </a:r>
            <a:endParaRPr lang="en-US" sz="2000"/>
          </a:p>
          <a:p>
            <a:pPr marL="800100" lvl="1">
              <a:tabLst>
                <a:tab pos="457200" algn="l"/>
              </a:tabLst>
            </a:pPr>
            <a:r>
              <a:rPr lang="en-US" sz="2000" err="1">
                <a:effectLst/>
              </a:rPr>
              <a:t>Utdanne</a:t>
            </a:r>
            <a:r>
              <a:rPr lang="en-US" sz="2000">
                <a:effectLst/>
              </a:rPr>
              <a:t> det vi </a:t>
            </a:r>
            <a:r>
              <a:rPr lang="en-US" sz="2000" err="1">
                <a:effectLst/>
              </a:rPr>
              <a:t>har</a:t>
            </a:r>
            <a:r>
              <a:rPr lang="en-US" sz="2000">
                <a:effectLst/>
              </a:rPr>
              <a:t> </a:t>
            </a:r>
            <a:r>
              <a:rPr lang="en-US" sz="2000" err="1">
                <a:effectLst/>
              </a:rPr>
              <a:t>behov</a:t>
            </a:r>
            <a:r>
              <a:rPr lang="en-US" sz="2000">
                <a:effectLst/>
              </a:rPr>
              <a:t> for, der det </a:t>
            </a:r>
            <a:r>
              <a:rPr lang="en-US" sz="2000" err="1">
                <a:effectLst/>
              </a:rPr>
              <a:t>trengs</a:t>
            </a:r>
            <a:endParaRPr lang="en-US" sz="2000">
              <a:effectLst/>
            </a:endParaRPr>
          </a:p>
          <a:p>
            <a:pPr marL="800100" lvl="1">
              <a:tabLst>
                <a:tab pos="457200" algn="l"/>
              </a:tabLst>
            </a:pPr>
            <a:r>
              <a:rPr lang="en-US" sz="2000" b="0" i="0" err="1"/>
              <a:t>Vekst</a:t>
            </a:r>
            <a:r>
              <a:rPr lang="en-US" sz="2000" b="0" i="0"/>
              <a:t> </a:t>
            </a:r>
            <a:r>
              <a:rPr lang="en-US" sz="2000" b="0" i="0" err="1"/>
              <a:t>i</a:t>
            </a:r>
            <a:r>
              <a:rPr lang="en-US" sz="2000" b="0" i="0"/>
              <a:t> </a:t>
            </a:r>
            <a:r>
              <a:rPr lang="en-US" sz="2000" b="0" i="0" err="1"/>
              <a:t>studieplassar</a:t>
            </a:r>
            <a:r>
              <a:rPr lang="en-US" sz="2000" b="0" i="0"/>
              <a:t> </a:t>
            </a:r>
            <a:r>
              <a:rPr lang="en-US" sz="2000" b="0" i="0" err="1"/>
              <a:t>bør</a:t>
            </a:r>
            <a:r>
              <a:rPr lang="en-US" sz="2000" b="0" i="0"/>
              <a:t> </a:t>
            </a:r>
            <a:r>
              <a:rPr lang="en-US" sz="2000" b="0" i="0" err="1"/>
              <a:t>leggast</a:t>
            </a:r>
            <a:r>
              <a:rPr lang="en-US" sz="2000" b="0" i="0"/>
              <a:t> </a:t>
            </a:r>
            <a:r>
              <a:rPr lang="en-US" sz="2000" b="0" i="0" err="1"/>
              <a:t>til</a:t>
            </a:r>
            <a:r>
              <a:rPr lang="en-US" sz="2000" b="0" i="0"/>
              <a:t> </a:t>
            </a:r>
            <a:r>
              <a:rPr lang="en-US" sz="2000" b="0" i="0" err="1"/>
              <a:t>distrikt</a:t>
            </a:r>
            <a:r>
              <a:rPr lang="en-US" sz="2000" b="0" i="0"/>
              <a:t> </a:t>
            </a:r>
            <a:r>
              <a:rPr lang="en-US" sz="2000" b="0" i="0" err="1"/>
              <a:t>framfor</a:t>
            </a:r>
            <a:r>
              <a:rPr lang="en-US" sz="2000" b="0" i="0"/>
              <a:t> </a:t>
            </a:r>
            <a:r>
              <a:rPr lang="en-US" sz="2000" b="0" i="0" err="1"/>
              <a:t>sentrale</a:t>
            </a:r>
            <a:r>
              <a:rPr lang="en-US" sz="2000" b="0" i="0"/>
              <a:t> </a:t>
            </a:r>
            <a:r>
              <a:rPr lang="en-US" sz="2000" b="0" i="0" err="1"/>
              <a:t>strøk</a:t>
            </a:r>
            <a:endParaRPr lang="en-US" sz="2000"/>
          </a:p>
          <a:p>
            <a:pPr marL="571500" lvl="1">
              <a:tabLst>
                <a:tab pos="457200" algn="l"/>
              </a:tabLst>
            </a:pPr>
            <a:endParaRPr lang="en-US" sz="2000">
              <a:effectLst/>
            </a:endParaRPr>
          </a:p>
          <a:p>
            <a:pPr marL="342900" lvl="1">
              <a:tabLst>
                <a:tab pos="457200" algn="l"/>
              </a:tabLst>
            </a:pPr>
            <a:endParaRPr lang="en-US" sz="2000">
              <a:effectLst/>
            </a:endParaRPr>
          </a:p>
          <a:p>
            <a:pPr marL="342900" lvl="0">
              <a:tabLst>
                <a:tab pos="457200" algn="l"/>
              </a:tabLst>
            </a:pPr>
            <a:r>
              <a:rPr lang="en-US" sz="2000" err="1">
                <a:effectLst/>
              </a:rPr>
              <a:t>Livslang</a:t>
            </a:r>
            <a:r>
              <a:rPr lang="en-US" sz="2000">
                <a:effectLst/>
              </a:rPr>
              <a:t> </a:t>
            </a:r>
            <a:r>
              <a:rPr lang="en-US" sz="2000" err="1">
                <a:effectLst/>
              </a:rPr>
              <a:t>læring</a:t>
            </a:r>
            <a:r>
              <a:rPr lang="en-US" sz="2000">
                <a:effectLst/>
              </a:rPr>
              <a:t>, </a:t>
            </a:r>
            <a:r>
              <a:rPr lang="en-US" sz="2000" err="1">
                <a:effectLst/>
              </a:rPr>
              <a:t>bidra</a:t>
            </a:r>
            <a:r>
              <a:rPr lang="en-US" sz="2000">
                <a:effectLst/>
              </a:rPr>
              <a:t> </a:t>
            </a:r>
            <a:r>
              <a:rPr lang="en-US" sz="2000" err="1">
                <a:effectLst/>
              </a:rPr>
              <a:t>til</a:t>
            </a:r>
            <a:r>
              <a:rPr lang="en-US" sz="2000">
                <a:effectLst/>
              </a:rPr>
              <a:t> </a:t>
            </a:r>
            <a:r>
              <a:rPr lang="en-US" sz="2000" err="1">
                <a:effectLst/>
              </a:rPr>
              <a:t>oppgåvedeling</a:t>
            </a:r>
            <a:r>
              <a:rPr lang="en-US" sz="2000">
                <a:effectLst/>
              </a:rPr>
              <a:t> </a:t>
            </a:r>
          </a:p>
          <a:p>
            <a:pPr lvl="1"/>
            <a:r>
              <a:rPr lang="en-US" sz="2000" err="1"/>
              <a:t>Kompetansegrunnlag</a:t>
            </a:r>
            <a:r>
              <a:rPr lang="en-US" sz="2000"/>
              <a:t> for </a:t>
            </a:r>
            <a:r>
              <a:rPr lang="en-US" sz="2000" err="1"/>
              <a:t>vidare</a:t>
            </a:r>
            <a:r>
              <a:rPr lang="en-US" sz="2000"/>
              <a:t> </a:t>
            </a:r>
            <a:r>
              <a:rPr lang="en-US" sz="2000" err="1"/>
              <a:t>læring</a:t>
            </a:r>
            <a:endParaRPr lang="en-US" sz="2000"/>
          </a:p>
          <a:p>
            <a:pPr lvl="1"/>
            <a:r>
              <a:rPr lang="en-US" sz="2000" err="1"/>
              <a:t>Etter</a:t>
            </a:r>
            <a:r>
              <a:rPr lang="en-US" sz="2000"/>
              <a:t>- </a:t>
            </a:r>
            <a:r>
              <a:rPr lang="en-US" sz="2000" err="1"/>
              <a:t>og</a:t>
            </a:r>
            <a:r>
              <a:rPr lang="en-US" sz="2000"/>
              <a:t> </a:t>
            </a:r>
            <a:r>
              <a:rPr lang="en-US" sz="2000" err="1"/>
              <a:t>vidareutdanning</a:t>
            </a:r>
            <a:r>
              <a:rPr lang="en-US" sz="2000"/>
              <a:t> – </a:t>
            </a:r>
            <a:r>
              <a:rPr lang="en-US" sz="2000" err="1"/>
              <a:t>samarbeid</a:t>
            </a:r>
            <a:r>
              <a:rPr lang="en-US" sz="2000"/>
              <a:t> </a:t>
            </a:r>
            <a:r>
              <a:rPr lang="en-US" sz="2000" err="1"/>
              <a:t>mellom</a:t>
            </a:r>
            <a:r>
              <a:rPr lang="en-US" sz="2000"/>
              <a:t> </a:t>
            </a:r>
            <a:r>
              <a:rPr lang="en-US" sz="2000" err="1"/>
              <a:t>utdanning</a:t>
            </a:r>
            <a:r>
              <a:rPr lang="en-US" sz="2000"/>
              <a:t> </a:t>
            </a:r>
            <a:r>
              <a:rPr lang="en-US" sz="2000" err="1"/>
              <a:t>og</a:t>
            </a:r>
            <a:r>
              <a:rPr lang="en-US" sz="2000"/>
              <a:t> </a:t>
            </a:r>
            <a:r>
              <a:rPr lang="en-US" sz="2000" err="1"/>
              <a:t>yrke</a:t>
            </a:r>
            <a:endParaRPr lang="en-US" sz="2000"/>
          </a:p>
          <a:p>
            <a:pPr lvl="1"/>
            <a:r>
              <a:rPr lang="en-US" sz="2000" err="1"/>
              <a:t>Arbeidsplassen</a:t>
            </a:r>
            <a:r>
              <a:rPr lang="en-US" sz="2000"/>
              <a:t> </a:t>
            </a:r>
            <a:r>
              <a:rPr lang="en-US" sz="2000" err="1"/>
              <a:t>som</a:t>
            </a:r>
            <a:r>
              <a:rPr lang="en-US" sz="2000"/>
              <a:t> </a:t>
            </a:r>
            <a:r>
              <a:rPr lang="en-US" sz="2000" err="1"/>
              <a:t>lærande</a:t>
            </a:r>
            <a:r>
              <a:rPr lang="en-US" sz="2000"/>
              <a:t> </a:t>
            </a:r>
            <a:r>
              <a:rPr lang="en-US" sz="2000" err="1"/>
              <a:t>organisasjon</a:t>
            </a:r>
            <a:endParaRPr lang="en-US" sz="2000"/>
          </a:p>
          <a:p>
            <a:pPr lvl="1"/>
            <a:r>
              <a:rPr lang="en-US" sz="2000" err="1">
                <a:effectLst/>
              </a:rPr>
              <a:t>Sikre</a:t>
            </a:r>
            <a:r>
              <a:rPr lang="en-US" sz="2000">
                <a:effectLst/>
              </a:rPr>
              <a:t> </a:t>
            </a:r>
            <a:r>
              <a:rPr lang="en-US" sz="2000" err="1">
                <a:effectLst/>
              </a:rPr>
              <a:t>livslang</a:t>
            </a:r>
            <a:r>
              <a:rPr lang="en-US" sz="2000">
                <a:effectLst/>
              </a:rPr>
              <a:t> </a:t>
            </a:r>
            <a:r>
              <a:rPr lang="en-US" sz="2000" err="1">
                <a:effectLst/>
              </a:rPr>
              <a:t>læring</a:t>
            </a:r>
            <a:r>
              <a:rPr lang="en-US" sz="2000">
                <a:effectLst/>
              </a:rPr>
              <a:t> </a:t>
            </a:r>
            <a:r>
              <a:rPr lang="en-US" sz="2000" err="1">
                <a:effectLst/>
              </a:rPr>
              <a:t>også</a:t>
            </a:r>
            <a:r>
              <a:rPr lang="en-US" sz="2000">
                <a:effectLst/>
              </a:rPr>
              <a:t> for </a:t>
            </a:r>
            <a:r>
              <a:rPr lang="en-US" sz="2000" err="1">
                <a:effectLst/>
              </a:rPr>
              <a:t>fagarbeidarar</a:t>
            </a:r>
            <a:endParaRPr lang="en-US" sz="2000">
              <a:effectLst/>
            </a:endParaRPr>
          </a:p>
          <a:p>
            <a:pPr lvl="1"/>
            <a:r>
              <a:rPr lang="en-US" sz="2000" err="1"/>
              <a:t>Sette</a:t>
            </a:r>
            <a:r>
              <a:rPr lang="en-US" sz="2000"/>
              <a:t> </a:t>
            </a:r>
            <a:r>
              <a:rPr lang="en-US" sz="2000" err="1"/>
              <a:t>i</a:t>
            </a:r>
            <a:r>
              <a:rPr lang="en-US" sz="2000"/>
              <a:t> gang nye </a:t>
            </a:r>
            <a:r>
              <a:rPr lang="en-US" sz="2000" err="1"/>
              <a:t>forsøk</a:t>
            </a:r>
            <a:r>
              <a:rPr lang="en-US" sz="2000"/>
              <a:t> med y-</a:t>
            </a:r>
            <a:r>
              <a:rPr lang="en-US" sz="2000" err="1"/>
              <a:t>vei</a:t>
            </a:r>
            <a:r>
              <a:rPr lang="en-US" sz="2000"/>
              <a:t> for </a:t>
            </a:r>
            <a:r>
              <a:rPr lang="en-US" sz="2000" err="1"/>
              <a:t>helsefagutdanningar</a:t>
            </a:r>
            <a:endParaRPr lang="en-US" sz="2000"/>
          </a:p>
          <a:p>
            <a:pPr marL="571500" lvl="1">
              <a:tabLst>
                <a:tab pos="678180" algn="l"/>
              </a:tabLst>
            </a:pPr>
            <a:endParaRPr lang="en-US" sz="2000">
              <a:effectLst/>
            </a:endParaRPr>
          </a:p>
          <a:p>
            <a:pPr marL="571500" lvl="1">
              <a:tabLst>
                <a:tab pos="678180" algn="l"/>
              </a:tabLst>
            </a:pPr>
            <a:endParaRPr lang="en-US" sz="2000">
              <a:effectLst/>
            </a:endParaRPr>
          </a:p>
          <a:p>
            <a:pPr marL="342900">
              <a:tabLst>
                <a:tab pos="678180" algn="l"/>
              </a:tabLst>
            </a:pPr>
            <a:r>
              <a:rPr lang="en-US" sz="2000" err="1">
                <a:effectLst/>
              </a:rPr>
              <a:t>Sikre</a:t>
            </a:r>
            <a:r>
              <a:rPr lang="en-US" sz="2000">
                <a:effectLst/>
              </a:rPr>
              <a:t> </a:t>
            </a:r>
            <a:r>
              <a:rPr lang="en-US" sz="2000" err="1">
                <a:effectLst/>
              </a:rPr>
              <a:t>helsepersonell</a:t>
            </a:r>
            <a:r>
              <a:rPr lang="en-US" sz="2000">
                <a:effectLst/>
              </a:rPr>
              <a:t> </a:t>
            </a:r>
            <a:r>
              <a:rPr lang="en-US" sz="2000" err="1">
                <a:effectLst/>
              </a:rPr>
              <a:t>som</a:t>
            </a:r>
            <a:r>
              <a:rPr lang="en-US" sz="2000">
                <a:effectLst/>
              </a:rPr>
              <a:t> </a:t>
            </a:r>
            <a:r>
              <a:rPr lang="en-US" sz="2000" err="1">
                <a:effectLst/>
              </a:rPr>
              <a:t>kan</a:t>
            </a:r>
            <a:r>
              <a:rPr lang="en-US" sz="2000">
                <a:effectLst/>
              </a:rPr>
              <a:t> delta </a:t>
            </a:r>
            <a:r>
              <a:rPr lang="en-US" sz="2000" err="1">
                <a:effectLst/>
              </a:rPr>
              <a:t>i</a:t>
            </a:r>
            <a:r>
              <a:rPr lang="en-US" sz="2000">
                <a:effectLst/>
              </a:rPr>
              <a:t> </a:t>
            </a:r>
            <a:r>
              <a:rPr lang="en-US" sz="2000" err="1">
                <a:effectLst/>
              </a:rPr>
              <a:t>forsking</a:t>
            </a:r>
            <a:r>
              <a:rPr lang="en-US" sz="2000">
                <a:effectLst/>
              </a:rPr>
              <a:t> </a:t>
            </a:r>
            <a:r>
              <a:rPr lang="en-US" sz="2000" err="1">
                <a:effectLst/>
              </a:rPr>
              <a:t>knytt</a:t>
            </a:r>
            <a:r>
              <a:rPr lang="en-US" sz="2000">
                <a:effectLst/>
              </a:rPr>
              <a:t> </a:t>
            </a:r>
            <a:r>
              <a:rPr lang="en-US" sz="2000" err="1">
                <a:effectLst/>
              </a:rPr>
              <a:t>til</a:t>
            </a:r>
            <a:r>
              <a:rPr lang="en-US" sz="2000">
                <a:effectLst/>
              </a:rPr>
              <a:t> </a:t>
            </a:r>
            <a:r>
              <a:rPr lang="en-US" sz="2000" err="1">
                <a:effectLst/>
              </a:rPr>
              <a:t>klinisk</a:t>
            </a:r>
            <a:r>
              <a:rPr lang="en-US" sz="2000">
                <a:effectLst/>
              </a:rPr>
              <a:t> </a:t>
            </a:r>
            <a:r>
              <a:rPr lang="en-US" sz="2000" err="1">
                <a:effectLst/>
              </a:rPr>
              <a:t>arbeid</a:t>
            </a:r>
            <a:r>
              <a:rPr lang="en-US" sz="2000">
                <a:effectLst/>
              </a:rPr>
              <a:t> </a:t>
            </a:r>
            <a:r>
              <a:rPr lang="en-US" sz="2000" err="1">
                <a:effectLst/>
              </a:rPr>
              <a:t>og</a:t>
            </a:r>
            <a:r>
              <a:rPr lang="en-US" sz="2000">
                <a:effectLst/>
              </a:rPr>
              <a:t> </a:t>
            </a:r>
            <a:r>
              <a:rPr lang="en-US" sz="2000" err="1">
                <a:effectLst/>
              </a:rPr>
              <a:t>slik</a:t>
            </a:r>
            <a:r>
              <a:rPr lang="en-US" sz="2000">
                <a:effectLst/>
              </a:rPr>
              <a:t> </a:t>
            </a:r>
            <a:r>
              <a:rPr lang="en-US" sz="2000" err="1">
                <a:effectLst/>
              </a:rPr>
              <a:t>bidra</a:t>
            </a:r>
            <a:r>
              <a:rPr lang="en-US" sz="2000">
                <a:effectLst/>
              </a:rPr>
              <a:t> </a:t>
            </a:r>
            <a:r>
              <a:rPr lang="en-US" sz="2000" err="1">
                <a:effectLst/>
              </a:rPr>
              <a:t>til</a:t>
            </a:r>
            <a:r>
              <a:rPr lang="en-US" sz="2000">
                <a:effectLst/>
              </a:rPr>
              <a:t> </a:t>
            </a:r>
            <a:r>
              <a:rPr lang="en-US" sz="2000" err="1">
                <a:effectLst/>
              </a:rPr>
              <a:t>å</a:t>
            </a:r>
            <a:r>
              <a:rPr lang="en-US" sz="2000">
                <a:effectLst/>
              </a:rPr>
              <a:t> </a:t>
            </a:r>
            <a:r>
              <a:rPr lang="en-US" sz="2000" err="1">
                <a:effectLst/>
              </a:rPr>
              <a:t>sikre</a:t>
            </a:r>
            <a:r>
              <a:rPr lang="en-US" sz="2000">
                <a:effectLst/>
              </a:rPr>
              <a:t> </a:t>
            </a:r>
            <a:r>
              <a:rPr lang="en-US" sz="2000" err="1">
                <a:effectLst/>
              </a:rPr>
              <a:t>kunnskapsbaserte</a:t>
            </a:r>
            <a:r>
              <a:rPr lang="en-US" sz="2000">
                <a:effectLst/>
              </a:rPr>
              <a:t> </a:t>
            </a:r>
            <a:r>
              <a:rPr lang="en-US" sz="2000" err="1">
                <a:effectLst/>
              </a:rPr>
              <a:t>og</a:t>
            </a:r>
            <a:r>
              <a:rPr lang="en-US" sz="2000">
                <a:effectLst/>
              </a:rPr>
              <a:t> </a:t>
            </a:r>
            <a:r>
              <a:rPr lang="en-US" sz="2000" err="1">
                <a:effectLst/>
              </a:rPr>
              <a:t>oppdaterte</a:t>
            </a:r>
            <a:r>
              <a:rPr lang="en-US" sz="2000">
                <a:effectLst/>
              </a:rPr>
              <a:t> </a:t>
            </a:r>
            <a:r>
              <a:rPr lang="en-US" sz="2000" err="1">
                <a:effectLst/>
              </a:rPr>
              <a:t>tenester</a:t>
            </a:r>
            <a:r>
              <a:rPr lang="en-US" sz="2000">
                <a:effectLst/>
              </a:rPr>
              <a:t> </a:t>
            </a:r>
            <a:r>
              <a:rPr lang="en-US" sz="2000" err="1">
                <a:effectLst/>
              </a:rPr>
              <a:t>og</a:t>
            </a:r>
            <a:r>
              <a:rPr lang="en-US" sz="2000">
                <a:effectLst/>
              </a:rPr>
              <a:t> </a:t>
            </a:r>
            <a:r>
              <a:rPr lang="en-US" sz="2000" err="1">
                <a:effectLst/>
              </a:rPr>
              <a:t>rask</a:t>
            </a:r>
            <a:r>
              <a:rPr lang="en-US" sz="2000">
                <a:effectLst/>
              </a:rPr>
              <a:t> </a:t>
            </a:r>
            <a:r>
              <a:rPr lang="en-US" sz="2000" err="1">
                <a:effectLst/>
              </a:rPr>
              <a:t>implementering</a:t>
            </a:r>
            <a:r>
              <a:rPr lang="en-US" sz="2000">
                <a:effectLst/>
              </a:rPr>
              <a:t> av nye </a:t>
            </a:r>
            <a:r>
              <a:rPr lang="en-US" sz="2000" err="1">
                <a:effectLst/>
              </a:rPr>
              <a:t>metodar</a:t>
            </a:r>
            <a:r>
              <a:rPr lang="en-US" sz="2000"/>
              <a:t> </a:t>
            </a:r>
            <a:endParaRPr lang="en-US" sz="2000">
              <a:effectLst/>
            </a:endParaRPr>
          </a:p>
          <a:p>
            <a:pPr marL="0"/>
            <a:endParaRPr lang="en-US" sz="1200">
              <a:effectLst/>
            </a:endParaRPr>
          </a:p>
          <a:p>
            <a:pPr marL="0"/>
            <a:endParaRPr lang="en-US" sz="1200"/>
          </a:p>
        </p:txBody>
      </p:sp>
      <p:pic>
        <p:nvPicPr>
          <p:cNvPr id="15" name="Plassholder for innhold 14" descr="Et bilde som inneholder kart&#10;&#10;Automatisk generert beskrivelse">
            <a:extLst>
              <a:ext uri="{FF2B5EF4-FFF2-40B4-BE49-F238E27FC236}">
                <a16:creationId xmlns:a16="http://schemas.microsoft.com/office/drawing/2014/main" id="{5788D7E8-3443-CC1F-8027-9A5519485735}"/>
              </a:ext>
            </a:extLst>
          </p:cNvPr>
          <p:cNvPicPr>
            <a:picLocks noGrp="1" noChangeAspect="1"/>
          </p:cNvPicPr>
          <p:nvPr>
            <p:ph sz="half" idx="2"/>
          </p:nvPr>
        </p:nvPicPr>
        <p:blipFill rotWithShape="1">
          <a:blip r:embed="rId3"/>
          <a:srcRect t="15286" r="-1" b="-1"/>
          <a:stretch/>
        </p:blipFill>
        <p:spPr>
          <a:xfrm>
            <a:off x="7675658" y="2093976"/>
            <a:ext cx="3941064" cy="4096512"/>
          </a:xfrm>
          <a:prstGeom prst="rect">
            <a:avLst/>
          </a:prstGeom>
        </p:spPr>
      </p:pic>
      <p:sp>
        <p:nvSpPr>
          <p:cNvPr id="2" name="Plassholder for bunntekst 1">
            <a:extLst>
              <a:ext uri="{FF2B5EF4-FFF2-40B4-BE49-F238E27FC236}">
                <a16:creationId xmlns:a16="http://schemas.microsoft.com/office/drawing/2014/main" id="{06AF725C-D39F-F456-CD8F-FB59885371A1}"/>
              </a:ext>
            </a:extLst>
          </p:cNvPr>
          <p:cNvSpPr>
            <a:spLocks noGrp="1"/>
          </p:cNvSpPr>
          <p:nvPr>
            <p:ph type="ftr" sz="quarter" idx="3"/>
          </p:nvPr>
        </p:nvSpPr>
        <p:spPr>
          <a:xfrm>
            <a:off x="4038600" y="6356350"/>
            <a:ext cx="4114800" cy="365125"/>
          </a:xfrm>
        </p:spPr>
        <p:txBody>
          <a:bodyPr vert="horz" lIns="91440" tIns="45720" rIns="91440" bIns="45720" rtlCol="0" anchor="ctr">
            <a:normAutofit/>
          </a:bodyPr>
          <a:lstStyle/>
          <a:p>
            <a:pPr>
              <a:lnSpc>
                <a:spcPct val="90000"/>
              </a:lnSpc>
              <a:spcAft>
                <a:spcPts val="600"/>
              </a:spcAft>
              <a:defRPr/>
            </a:pPr>
            <a:r>
              <a:rPr lang="en-US" sz="900" b="0" kern="1200">
                <a:solidFill>
                  <a:prstClr val="black">
                    <a:tint val="75000"/>
                  </a:prstClr>
                </a:solidFill>
                <a:latin typeface="Calibri" panose="020F0502020204030204"/>
                <a:ea typeface="+mn-ea"/>
                <a:cs typeface="+mn-cs"/>
              </a:rPr>
              <a:t>Kap.10 Utdanning og kompetanseutvikling</a:t>
            </a:r>
            <a:br>
              <a:rPr lang="en-US" sz="900" b="0" kern="1200">
                <a:solidFill>
                  <a:prstClr val="black">
                    <a:tint val="75000"/>
                  </a:prstClr>
                </a:solidFill>
                <a:latin typeface="Calibri" panose="020F0502020204030204"/>
                <a:ea typeface="+mn-ea"/>
                <a:cs typeface="+mn-cs"/>
              </a:rPr>
            </a:br>
            <a:endParaRPr lang="en-US" sz="900" b="0"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859443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29AD51-37B0-480A-8DED-ED83CFA8444B}"/>
              </a:ext>
            </a:extLst>
          </p:cNvPr>
          <p:cNvSpPr>
            <a:spLocks noGrp="1"/>
          </p:cNvSpPr>
          <p:nvPr>
            <p:ph type="title"/>
          </p:nvPr>
        </p:nvSpPr>
        <p:spPr>
          <a:xfrm>
            <a:off x="630935" y="109959"/>
            <a:ext cx="4818888" cy="1481328"/>
          </a:xfrm>
        </p:spPr>
        <p:txBody>
          <a:bodyPr anchor="b">
            <a:normAutofit/>
          </a:bodyPr>
          <a:lstStyle/>
          <a:p>
            <a:r>
              <a:rPr lang="en-US" sz="4200" err="1">
                <a:latin typeface="+mj-lt"/>
                <a:cs typeface="+mj-cs"/>
              </a:rPr>
              <a:t>Utdanning</a:t>
            </a:r>
            <a:r>
              <a:rPr lang="en-US" sz="4200">
                <a:latin typeface="+mj-lt"/>
                <a:cs typeface="+mj-cs"/>
              </a:rPr>
              <a:t> </a:t>
            </a:r>
            <a:r>
              <a:rPr lang="en-US" sz="4200" err="1">
                <a:latin typeface="+mj-lt"/>
                <a:cs typeface="+mj-cs"/>
              </a:rPr>
              <a:t>og</a:t>
            </a:r>
            <a:r>
              <a:rPr lang="en-US" sz="4200">
                <a:latin typeface="+mj-lt"/>
                <a:cs typeface="+mj-cs"/>
              </a:rPr>
              <a:t> </a:t>
            </a:r>
            <a:r>
              <a:rPr lang="en-US" sz="4200" err="1">
                <a:latin typeface="+mj-lt"/>
                <a:cs typeface="+mj-cs"/>
              </a:rPr>
              <a:t>kompetanseutvikling</a:t>
            </a:r>
            <a:endParaRPr lang="nb-NO" sz="4200"/>
          </a:p>
        </p:txBody>
      </p:sp>
      <p:sp>
        <p:nvSpPr>
          <p:cNvPr id="3" name="Plassholder for innhold 2">
            <a:extLst>
              <a:ext uri="{FF2B5EF4-FFF2-40B4-BE49-F238E27FC236}">
                <a16:creationId xmlns:a16="http://schemas.microsoft.com/office/drawing/2014/main" id="{07130A58-152C-42DB-BF16-0E91ACAB44C2}"/>
              </a:ext>
            </a:extLst>
          </p:cNvPr>
          <p:cNvSpPr>
            <a:spLocks noGrp="1"/>
          </p:cNvSpPr>
          <p:nvPr>
            <p:ph idx="1"/>
          </p:nvPr>
        </p:nvSpPr>
        <p:spPr>
          <a:xfrm>
            <a:off x="630935" y="1961903"/>
            <a:ext cx="5465065" cy="4786138"/>
          </a:xfrm>
        </p:spPr>
        <p:txBody>
          <a:bodyPr anchor="t">
            <a:normAutofit/>
          </a:bodyPr>
          <a:lstStyle/>
          <a:p>
            <a:pPr fontAlgn="base"/>
            <a:r>
              <a:rPr lang="en-US" sz="1800" err="1"/>
              <a:t>Generalistkompetanse</a:t>
            </a:r>
            <a:r>
              <a:rPr lang="en-US" sz="1800"/>
              <a:t> – </a:t>
            </a:r>
            <a:r>
              <a:rPr lang="en-US" sz="1800" err="1"/>
              <a:t>felles</a:t>
            </a:r>
            <a:r>
              <a:rPr lang="en-US" sz="1800"/>
              <a:t> </a:t>
            </a:r>
            <a:r>
              <a:rPr lang="en-US" sz="1800" err="1"/>
              <a:t>grunnlag</a:t>
            </a:r>
            <a:endParaRPr lang="en-US" sz="1800" b="0" i="0" u="none" strike="noStrike">
              <a:effectLst/>
            </a:endParaRPr>
          </a:p>
          <a:p>
            <a:pPr lvl="1" fontAlgn="base"/>
            <a:r>
              <a:rPr lang="en-US" sz="1800" b="0" i="0" u="none" strike="noStrike">
                <a:effectLst/>
              </a:rPr>
              <a:t>Meir bruk av </a:t>
            </a:r>
            <a:r>
              <a:rPr lang="en-US" sz="1800" b="0" i="0" u="none" strike="noStrike" err="1">
                <a:effectLst/>
              </a:rPr>
              <a:t>felles</a:t>
            </a:r>
            <a:r>
              <a:rPr lang="en-US" sz="1800" b="0" i="0" u="none" strike="noStrike">
                <a:effectLst/>
              </a:rPr>
              <a:t> </a:t>
            </a:r>
            <a:r>
              <a:rPr lang="en-US" sz="1800" b="0" i="0" u="none" strike="noStrike" err="1">
                <a:effectLst/>
              </a:rPr>
              <a:t>emne</a:t>
            </a:r>
            <a:r>
              <a:rPr lang="en-US" sz="1800" b="0" i="0" u="none" strike="noStrike">
                <a:effectLst/>
              </a:rPr>
              <a:t>, </a:t>
            </a:r>
            <a:r>
              <a:rPr lang="en-US" sz="1800" b="0" i="0" u="none" strike="noStrike" err="1">
                <a:effectLst/>
              </a:rPr>
              <a:t>felles</a:t>
            </a:r>
            <a:r>
              <a:rPr lang="en-US" sz="1800" b="0" i="0" u="none" strike="noStrike">
                <a:effectLst/>
              </a:rPr>
              <a:t> </a:t>
            </a:r>
            <a:r>
              <a:rPr lang="en-US" sz="1800" b="0" i="0" u="none" strike="noStrike" err="1">
                <a:effectLst/>
              </a:rPr>
              <a:t>kompetanseområde</a:t>
            </a:r>
            <a:r>
              <a:rPr lang="en-US" sz="1800" b="0" i="0" u="none" strike="noStrike">
                <a:effectLst/>
              </a:rPr>
              <a:t> </a:t>
            </a:r>
            <a:r>
              <a:rPr lang="en-US" sz="1800" b="0" i="0" u="none" strike="noStrike" err="1">
                <a:effectLst/>
              </a:rPr>
              <a:t>og</a:t>
            </a:r>
            <a:r>
              <a:rPr lang="en-US" sz="1800" b="0" i="0" u="none" strike="noStrike">
                <a:effectLst/>
              </a:rPr>
              <a:t> </a:t>
            </a:r>
            <a:r>
              <a:rPr lang="en-US" sz="1800" b="0" i="0" u="none" strike="noStrike" err="1">
                <a:effectLst/>
              </a:rPr>
              <a:t>felles</a:t>
            </a:r>
            <a:r>
              <a:rPr lang="en-US" sz="1800" b="0" i="0" u="none" strike="noStrike">
                <a:effectLst/>
              </a:rPr>
              <a:t> </a:t>
            </a:r>
            <a:r>
              <a:rPr lang="en-US" sz="1800" b="0" i="0" u="none" strike="noStrike" err="1">
                <a:effectLst/>
              </a:rPr>
              <a:t>tverrprofesjonell</a:t>
            </a:r>
            <a:r>
              <a:rPr lang="en-US" sz="1800" b="0" i="0" u="none" strike="noStrike">
                <a:effectLst/>
              </a:rPr>
              <a:t> </a:t>
            </a:r>
            <a:r>
              <a:rPr lang="en-US" sz="1800" b="0" i="0" u="none" strike="noStrike" err="1">
                <a:effectLst/>
              </a:rPr>
              <a:t>praksisundervisning</a:t>
            </a:r>
            <a:r>
              <a:rPr lang="en-US" sz="1800" b="0" i="0" u="none" strike="noStrike">
                <a:effectLst/>
              </a:rPr>
              <a:t> </a:t>
            </a:r>
            <a:r>
              <a:rPr lang="en-US" sz="1800" b="0" i="0" u="none" strike="noStrike" err="1">
                <a:effectLst/>
              </a:rPr>
              <a:t>i</a:t>
            </a:r>
            <a:r>
              <a:rPr lang="en-US" sz="1800" b="0" i="0" u="none" strike="noStrike">
                <a:effectLst/>
              </a:rPr>
              <a:t> </a:t>
            </a:r>
            <a:r>
              <a:rPr lang="en-US" sz="1800" b="0" i="0" u="none" strike="noStrike" err="1">
                <a:effectLst/>
              </a:rPr>
              <a:t>profesjonsutdanningar</a:t>
            </a:r>
            <a:r>
              <a:rPr lang="en-US" sz="1800" b="0" i="0" u="none" strike="noStrike">
                <a:effectLst/>
              </a:rPr>
              <a:t> for </a:t>
            </a:r>
            <a:r>
              <a:rPr lang="en-US" sz="1800" b="0" i="0" u="none" strike="noStrike" err="1">
                <a:effectLst/>
              </a:rPr>
              <a:t>å</a:t>
            </a:r>
            <a:r>
              <a:rPr lang="en-US" sz="1800" b="0" i="0" u="none" strike="noStrike">
                <a:effectLst/>
              </a:rPr>
              <a:t> </a:t>
            </a:r>
            <a:r>
              <a:rPr lang="en-US" sz="1800" b="0" i="0" u="none" strike="noStrike" err="1">
                <a:effectLst/>
              </a:rPr>
              <a:t>styrke</a:t>
            </a:r>
            <a:r>
              <a:rPr lang="en-US" sz="1800" b="0" i="0" u="none" strike="noStrike">
                <a:effectLst/>
              </a:rPr>
              <a:t> </a:t>
            </a:r>
            <a:r>
              <a:rPr lang="en-US" sz="1800" b="0" i="0" u="none" strike="noStrike" err="1">
                <a:effectLst/>
              </a:rPr>
              <a:t>forutsetningar</a:t>
            </a:r>
            <a:r>
              <a:rPr lang="en-US" sz="1800" b="0" i="0" u="none" strike="noStrike">
                <a:effectLst/>
              </a:rPr>
              <a:t> for </a:t>
            </a:r>
            <a:r>
              <a:rPr lang="en-US" sz="1800" b="0" i="0" u="none" strike="noStrike" err="1">
                <a:effectLst/>
              </a:rPr>
              <a:t>samarbeid</a:t>
            </a:r>
            <a:r>
              <a:rPr lang="en-US" sz="1800" b="0" i="0" u="none" strike="noStrike">
                <a:effectLst/>
              </a:rPr>
              <a:t> </a:t>
            </a:r>
            <a:r>
              <a:rPr lang="en-US" sz="1800" b="0" i="0" u="none" strike="noStrike" err="1">
                <a:effectLst/>
              </a:rPr>
              <a:t>og</a:t>
            </a:r>
            <a:r>
              <a:rPr lang="en-US" sz="1800" b="0" i="0" u="none" strike="noStrike">
                <a:effectLst/>
              </a:rPr>
              <a:t> </a:t>
            </a:r>
            <a:r>
              <a:rPr lang="en-US" sz="1800" b="0" i="0" u="none" strike="noStrike" err="1">
                <a:effectLst/>
              </a:rPr>
              <a:t>oppgåvedeling</a:t>
            </a:r>
            <a:r>
              <a:rPr lang="en-US" sz="1800" b="0" i="0" u="none" strike="noStrike">
                <a:effectLst/>
              </a:rPr>
              <a:t> </a:t>
            </a:r>
            <a:r>
              <a:rPr lang="en-US" sz="1800" b="0" i="0" u="none" strike="noStrike" err="1">
                <a:effectLst/>
              </a:rPr>
              <a:t>mellom</a:t>
            </a:r>
            <a:r>
              <a:rPr lang="en-US" sz="1800" b="0" i="0" u="none" strike="noStrike">
                <a:effectLst/>
              </a:rPr>
              <a:t> </a:t>
            </a:r>
            <a:r>
              <a:rPr lang="en-US" sz="1800" b="0" i="0" u="none" strike="noStrike" err="1">
                <a:effectLst/>
              </a:rPr>
              <a:t>profesjonar</a:t>
            </a:r>
            <a:r>
              <a:rPr lang="en-US" sz="1800" b="0" i="0" u="none" strike="noStrike">
                <a:effectLst/>
              </a:rPr>
              <a:t>.  </a:t>
            </a:r>
          </a:p>
          <a:p>
            <a:pPr marL="457200" lvl="1" indent="0" fontAlgn="base">
              <a:buNone/>
            </a:pPr>
            <a:endParaRPr lang="en-US" sz="1800" b="0" i="0" u="none" strike="noStrike">
              <a:effectLst/>
            </a:endParaRPr>
          </a:p>
          <a:p>
            <a:pPr fontAlgn="base"/>
            <a:r>
              <a:rPr lang="en-US" sz="1800" err="1"/>
              <a:t>Utstrakt</a:t>
            </a:r>
            <a:r>
              <a:rPr lang="en-US" sz="1800"/>
              <a:t> bruk av </a:t>
            </a:r>
            <a:r>
              <a:rPr lang="en-US" sz="1800" err="1"/>
              <a:t>k</a:t>
            </a:r>
            <a:r>
              <a:rPr lang="en-US" sz="1800" b="0" i="0" u="none" strike="noStrike" err="1">
                <a:effectLst/>
              </a:rPr>
              <a:t>ombinerte</a:t>
            </a:r>
            <a:r>
              <a:rPr lang="en-US" sz="1800" b="0" i="0" u="none" strike="noStrike">
                <a:effectLst/>
              </a:rPr>
              <a:t> </a:t>
            </a:r>
            <a:r>
              <a:rPr lang="en-US" sz="1800" b="0" i="0" u="none" strike="noStrike" err="1">
                <a:effectLst/>
              </a:rPr>
              <a:t>stillingar</a:t>
            </a:r>
            <a:r>
              <a:rPr lang="en-US" sz="1800" b="0" i="0" u="none" strike="noStrike">
                <a:effectLst/>
              </a:rPr>
              <a:t> </a:t>
            </a:r>
            <a:r>
              <a:rPr lang="en-US" sz="1800" b="0" i="0" u="none" strike="noStrike" err="1">
                <a:effectLst/>
              </a:rPr>
              <a:t>mellom</a:t>
            </a:r>
            <a:r>
              <a:rPr lang="en-US" sz="1800" b="0" i="0" u="none" strike="noStrike">
                <a:effectLst/>
              </a:rPr>
              <a:t> </a:t>
            </a:r>
            <a:r>
              <a:rPr lang="en-US" sz="1800" b="0" i="0" u="none" strike="noStrike" err="1">
                <a:effectLst/>
              </a:rPr>
              <a:t>utdanningssektoren</a:t>
            </a:r>
            <a:r>
              <a:rPr lang="en-US" sz="1800" b="0" i="0" u="none" strike="noStrike">
                <a:effectLst/>
              </a:rPr>
              <a:t> </a:t>
            </a:r>
            <a:r>
              <a:rPr lang="en-US" sz="1800" b="0" i="0" u="none" strike="noStrike" err="1">
                <a:effectLst/>
              </a:rPr>
              <a:t>og</a:t>
            </a:r>
            <a:r>
              <a:rPr lang="en-US" sz="1800" b="0" i="0" u="none" strike="noStrike">
                <a:effectLst/>
              </a:rPr>
              <a:t> </a:t>
            </a:r>
            <a:r>
              <a:rPr lang="en-US" sz="1800" b="0" i="0" u="none" strike="noStrike" err="1">
                <a:effectLst/>
              </a:rPr>
              <a:t>helse</a:t>
            </a:r>
            <a:r>
              <a:rPr lang="en-US" sz="1800" b="0" i="0" u="none" strike="noStrike">
                <a:effectLst/>
              </a:rPr>
              <a:t>- </a:t>
            </a:r>
            <a:r>
              <a:rPr lang="en-US" sz="1800" b="0" i="0" u="none" strike="noStrike" err="1">
                <a:effectLst/>
              </a:rPr>
              <a:t>og</a:t>
            </a:r>
            <a:r>
              <a:rPr lang="en-US" sz="1800" b="0" i="0" u="none" strike="noStrike">
                <a:effectLst/>
              </a:rPr>
              <a:t> </a:t>
            </a:r>
            <a:r>
              <a:rPr lang="en-US" sz="1800" b="0" i="0" u="none" strike="noStrike" err="1">
                <a:effectLst/>
              </a:rPr>
              <a:t>omsorgstenesta</a:t>
            </a:r>
            <a:r>
              <a:rPr lang="en-US" sz="1800" b="0" i="0" u="none" strike="noStrike">
                <a:effectLst/>
              </a:rPr>
              <a:t> </a:t>
            </a:r>
          </a:p>
          <a:p>
            <a:pPr marL="0" indent="0" fontAlgn="base">
              <a:buNone/>
            </a:pPr>
            <a:endParaRPr lang="en-US" sz="1800"/>
          </a:p>
          <a:p>
            <a:pPr fontAlgn="base"/>
            <a:r>
              <a:rPr lang="nb-NO" sz="1800" err="1">
                <a:effectLst/>
                <a:latin typeface="UniCenturyOldStyle"/>
              </a:rPr>
              <a:t>Auke</a:t>
            </a:r>
            <a:r>
              <a:rPr lang="nb-NO" sz="1800">
                <a:effectLst/>
                <a:latin typeface="UniCenturyOldStyle"/>
              </a:rPr>
              <a:t> </a:t>
            </a:r>
            <a:r>
              <a:rPr lang="nb-NO" sz="1800">
                <a:latin typeface="UniCenturyOldStyle"/>
              </a:rPr>
              <a:t>utdanning av </a:t>
            </a:r>
            <a:r>
              <a:rPr lang="nb-NO" sz="1800" err="1">
                <a:latin typeface="UniCenturyOldStyle"/>
              </a:rPr>
              <a:t>helsefagarbeidarar</a:t>
            </a:r>
            <a:r>
              <a:rPr lang="nb-NO" sz="1800">
                <a:latin typeface="UniCenturyOldStyle"/>
              </a:rPr>
              <a:t> – må då sikre nok </a:t>
            </a:r>
            <a:r>
              <a:rPr lang="nb-NO" sz="1800" err="1">
                <a:latin typeface="UniCenturyOldStyle"/>
              </a:rPr>
              <a:t>læreplassar</a:t>
            </a:r>
            <a:br>
              <a:rPr lang="nb-NO" sz="1800">
                <a:latin typeface="UniCenturyOldStyle"/>
              </a:rPr>
            </a:br>
            <a:r>
              <a:rPr lang="nb-NO" sz="1800" err="1">
                <a:effectLst/>
                <a:latin typeface="UniCenturyOldStyle"/>
              </a:rPr>
              <a:t>Nokre</a:t>
            </a:r>
            <a:r>
              <a:rPr lang="nb-NO" sz="1800">
                <a:effectLst/>
                <a:latin typeface="UniCenturyOldStyle"/>
              </a:rPr>
              <a:t> </a:t>
            </a:r>
            <a:r>
              <a:rPr lang="nb-NO" sz="1800">
                <a:latin typeface="UniCenturyOldStyle"/>
              </a:rPr>
              <a:t>fylke</a:t>
            </a:r>
            <a:r>
              <a:rPr lang="nb-NO" sz="1800">
                <a:effectLst/>
                <a:latin typeface="UniCenturyOldStyle"/>
              </a:rPr>
              <a:t>, for eksempel Viken og Nordland, har innført læreplassgaranti for utvalgte yrkesfag</a:t>
            </a:r>
            <a:endParaRPr lang="en-US" sz="1800"/>
          </a:p>
          <a:p>
            <a:pPr fontAlgn="base"/>
            <a:endParaRPr lang="en-US" sz="1500" b="0" i="0" u="none" strike="noStrike">
              <a:effectLst/>
            </a:endParaRPr>
          </a:p>
          <a:p>
            <a:pPr marL="0" indent="0" fontAlgn="base">
              <a:buNone/>
            </a:pPr>
            <a:endParaRPr lang="en-US" sz="1500" b="0" i="0" u="none" strike="noStrike">
              <a:effectLst/>
            </a:endParaRPr>
          </a:p>
          <a:p>
            <a:pPr marL="0" indent="0">
              <a:buNone/>
            </a:pPr>
            <a:endParaRPr lang="nb-NO" sz="1500"/>
          </a:p>
        </p:txBody>
      </p:sp>
      <p:pic>
        <p:nvPicPr>
          <p:cNvPr id="7" name="Bilde 6" descr="Et bilde som inneholder tekst&#10;&#10;Automatisk generert beskrivelse">
            <a:extLst>
              <a:ext uri="{FF2B5EF4-FFF2-40B4-BE49-F238E27FC236}">
                <a16:creationId xmlns:a16="http://schemas.microsoft.com/office/drawing/2014/main" id="{8B09755E-3028-94D6-249A-38DC69D82D94}"/>
              </a:ext>
            </a:extLst>
          </p:cNvPr>
          <p:cNvPicPr>
            <a:picLocks noChangeAspect="1"/>
          </p:cNvPicPr>
          <p:nvPr/>
        </p:nvPicPr>
        <p:blipFill>
          <a:blip r:embed="rId3"/>
          <a:stretch>
            <a:fillRect/>
          </a:stretch>
        </p:blipFill>
        <p:spPr>
          <a:xfrm>
            <a:off x="6504972" y="1961903"/>
            <a:ext cx="5179554" cy="2934194"/>
          </a:xfrm>
          <a:prstGeom prst="rect">
            <a:avLst/>
          </a:prstGeom>
        </p:spPr>
      </p:pic>
      <p:sp>
        <p:nvSpPr>
          <p:cNvPr id="4" name="Plassholder for bunntekst 3">
            <a:extLst>
              <a:ext uri="{FF2B5EF4-FFF2-40B4-BE49-F238E27FC236}">
                <a16:creationId xmlns:a16="http://schemas.microsoft.com/office/drawing/2014/main" id="{532550E8-3C62-A3B2-F5BD-B99FC2395A15}"/>
              </a:ext>
            </a:extLst>
          </p:cNvPr>
          <p:cNvSpPr>
            <a:spLocks noGrp="1"/>
          </p:cNvSpPr>
          <p:nvPr>
            <p:ph type="ftr" sz="quarter" idx="3"/>
          </p:nvPr>
        </p:nvSpPr>
        <p:spPr>
          <a:xfrm>
            <a:off x="4237381" y="6468306"/>
            <a:ext cx="4114800" cy="365125"/>
          </a:xfrm>
        </p:spPr>
        <p:txBody>
          <a:bodyPr>
            <a:normAutofit/>
          </a:bodyPr>
          <a:lstStyle/>
          <a:p>
            <a:pPr>
              <a:spcAft>
                <a:spcPts val="600"/>
              </a:spcAft>
            </a:pPr>
            <a:r>
              <a:rPr lang="en-US" b="0" kern="1200">
                <a:solidFill>
                  <a:schemeClr val="tx1"/>
                </a:solidFill>
                <a:ea typeface="+mn-ea"/>
                <a:cs typeface="+mn-cs"/>
              </a:rPr>
              <a:t>Kap.10 </a:t>
            </a:r>
            <a:r>
              <a:rPr lang="en-US" b="0" err="1">
                <a:solidFill>
                  <a:schemeClr val="tx1"/>
                </a:solidFill>
                <a:cs typeface="+mj-cs"/>
              </a:rPr>
              <a:t>Utdanning</a:t>
            </a:r>
            <a:r>
              <a:rPr lang="en-US" b="0">
                <a:solidFill>
                  <a:schemeClr val="tx1"/>
                </a:solidFill>
                <a:cs typeface="+mj-cs"/>
              </a:rPr>
              <a:t> </a:t>
            </a:r>
            <a:r>
              <a:rPr lang="en-US" b="0" err="1">
                <a:solidFill>
                  <a:schemeClr val="tx1"/>
                </a:solidFill>
                <a:cs typeface="+mj-cs"/>
              </a:rPr>
              <a:t>og</a:t>
            </a:r>
            <a:r>
              <a:rPr lang="en-US" b="0">
                <a:solidFill>
                  <a:schemeClr val="tx1"/>
                </a:solidFill>
                <a:cs typeface="+mj-cs"/>
              </a:rPr>
              <a:t> </a:t>
            </a:r>
            <a:r>
              <a:rPr lang="en-US" b="0" err="1">
                <a:solidFill>
                  <a:schemeClr val="tx1"/>
                </a:solidFill>
                <a:cs typeface="+mj-cs"/>
              </a:rPr>
              <a:t>kompetanseutvikling</a:t>
            </a:r>
            <a:endParaRPr lang="en-US" b="0" kern="1200">
              <a:solidFill>
                <a:schemeClr val="tx1"/>
              </a:solidFill>
              <a:latin typeface="+mn-lt"/>
              <a:ea typeface="+mn-ea"/>
              <a:cs typeface="+mn-cs"/>
            </a:endParaRPr>
          </a:p>
          <a:p>
            <a:pPr>
              <a:spcAft>
                <a:spcPts val="600"/>
              </a:spcAft>
            </a:pPr>
            <a:endParaRPr lang="en-NO"/>
          </a:p>
        </p:txBody>
      </p:sp>
      <p:sp>
        <p:nvSpPr>
          <p:cNvPr id="8" name="TekstSylinder 7">
            <a:extLst>
              <a:ext uri="{FF2B5EF4-FFF2-40B4-BE49-F238E27FC236}">
                <a16:creationId xmlns:a16="http://schemas.microsoft.com/office/drawing/2014/main" id="{CDFFB642-D968-13B2-0E11-1899470DD163}"/>
              </a:ext>
            </a:extLst>
          </p:cNvPr>
          <p:cNvSpPr txBox="1"/>
          <p:nvPr/>
        </p:nvSpPr>
        <p:spPr>
          <a:xfrm>
            <a:off x="9256889" y="4896097"/>
            <a:ext cx="2755434" cy="646331"/>
          </a:xfrm>
          <a:prstGeom prst="rect">
            <a:avLst/>
          </a:prstGeom>
          <a:noFill/>
        </p:spPr>
        <p:txBody>
          <a:bodyPr wrap="none" rtlCol="0">
            <a:spAutoFit/>
          </a:bodyPr>
          <a:lstStyle/>
          <a:p>
            <a:r>
              <a:rPr lang="nb-NO">
                <a:hlinkClick r:id="rId4"/>
              </a:rPr>
              <a:t>https://www.uib.no/tveps#</a:t>
            </a:r>
            <a:endParaRPr lang="nb-NO"/>
          </a:p>
          <a:p>
            <a:endParaRPr lang="nb-NO"/>
          </a:p>
        </p:txBody>
      </p:sp>
    </p:spTree>
    <p:extLst>
      <p:ext uri="{BB962C8B-B14F-4D97-AF65-F5344CB8AC3E}">
        <p14:creationId xmlns:p14="http://schemas.microsoft.com/office/powerpoint/2010/main" val="1815619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9250E41A-CC70-8C01-CC2C-0A1910E1477E}"/>
              </a:ext>
            </a:extLst>
          </p:cNvPr>
          <p:cNvSpPr>
            <a:spLocks noGrp="1"/>
          </p:cNvSpPr>
          <p:nvPr>
            <p:ph type="title"/>
          </p:nvPr>
        </p:nvSpPr>
        <p:spPr>
          <a:xfrm>
            <a:off x="1137034" y="609597"/>
            <a:ext cx="9392421" cy="1330841"/>
          </a:xfrm>
        </p:spPr>
        <p:txBody>
          <a:bodyPr vert="horz" lIns="91440" tIns="45720" rIns="91440" bIns="45720" rtlCol="0" anchor="ctr">
            <a:normAutofit/>
          </a:bodyPr>
          <a:lstStyle/>
          <a:p>
            <a:r>
              <a:rPr lang="en-US" sz="4400" err="1">
                <a:latin typeface="+mj-lt"/>
                <a:cs typeface="+mj-cs"/>
              </a:rPr>
              <a:t>Utdanning</a:t>
            </a:r>
            <a:r>
              <a:rPr lang="en-US" sz="4400">
                <a:latin typeface="+mj-lt"/>
                <a:cs typeface="+mj-cs"/>
              </a:rPr>
              <a:t> </a:t>
            </a:r>
            <a:r>
              <a:rPr lang="en-US" sz="4400" err="1">
                <a:latin typeface="+mj-lt"/>
                <a:cs typeface="+mj-cs"/>
              </a:rPr>
              <a:t>og</a:t>
            </a:r>
            <a:r>
              <a:rPr lang="en-US" sz="4400">
                <a:latin typeface="+mj-lt"/>
                <a:cs typeface="+mj-cs"/>
              </a:rPr>
              <a:t> </a:t>
            </a:r>
            <a:r>
              <a:rPr lang="en-US" sz="4400" err="1">
                <a:latin typeface="+mj-lt"/>
                <a:cs typeface="+mj-cs"/>
              </a:rPr>
              <a:t>praksis</a:t>
            </a:r>
            <a:endParaRPr lang="en-US" sz="4400" kern="1200">
              <a:solidFill>
                <a:schemeClr val="tx1"/>
              </a:solidFill>
              <a:latin typeface="+mj-lt"/>
              <a:ea typeface="+mj-ea"/>
              <a:cs typeface="+mj-cs"/>
            </a:endParaRPr>
          </a:p>
        </p:txBody>
      </p:sp>
      <p:sp>
        <p:nvSpPr>
          <p:cNvPr id="6" name="Plassholder for innhold 5">
            <a:extLst>
              <a:ext uri="{FF2B5EF4-FFF2-40B4-BE49-F238E27FC236}">
                <a16:creationId xmlns:a16="http://schemas.microsoft.com/office/drawing/2014/main" id="{A3C7BC6C-2A83-1D34-DF7A-0B33A97EC240}"/>
              </a:ext>
            </a:extLst>
          </p:cNvPr>
          <p:cNvSpPr>
            <a:spLocks noGrp="1"/>
          </p:cNvSpPr>
          <p:nvPr>
            <p:ph sz="half" idx="2"/>
          </p:nvPr>
        </p:nvSpPr>
        <p:spPr>
          <a:xfrm>
            <a:off x="684129" y="1940438"/>
            <a:ext cx="5729734" cy="4525676"/>
          </a:xfrm>
        </p:spPr>
        <p:txBody>
          <a:bodyPr vert="horz" lIns="91440" tIns="45720" rIns="91440" bIns="45720" rtlCol="0">
            <a:normAutofit lnSpcReduction="10000"/>
          </a:bodyPr>
          <a:lstStyle/>
          <a:p>
            <a:r>
              <a:rPr lang="en-US" sz="2000" err="1"/>
              <a:t>Tilrår</a:t>
            </a:r>
            <a:r>
              <a:rPr lang="en-US" sz="2000"/>
              <a:t> </a:t>
            </a:r>
            <a:r>
              <a:rPr lang="en-US" sz="2000" err="1"/>
              <a:t>auka</a:t>
            </a:r>
            <a:r>
              <a:rPr lang="en-US" sz="2000"/>
              <a:t> </a:t>
            </a:r>
            <a:r>
              <a:rPr lang="en-US" sz="2000" err="1"/>
              <a:t>mengde</a:t>
            </a:r>
            <a:r>
              <a:rPr lang="en-US" sz="2000"/>
              <a:t> </a:t>
            </a:r>
            <a:r>
              <a:rPr lang="en-US" sz="2000" err="1"/>
              <a:t>og</a:t>
            </a:r>
            <a:r>
              <a:rPr lang="en-US" sz="2000"/>
              <a:t> </a:t>
            </a:r>
            <a:r>
              <a:rPr lang="en-US" sz="2000" err="1"/>
              <a:t>breidde</a:t>
            </a:r>
            <a:r>
              <a:rPr lang="en-US" sz="2000"/>
              <a:t> </a:t>
            </a:r>
            <a:r>
              <a:rPr lang="en-US" sz="2000" err="1"/>
              <a:t>i</a:t>
            </a:r>
            <a:r>
              <a:rPr lang="en-US" sz="2000"/>
              <a:t> </a:t>
            </a:r>
            <a:r>
              <a:rPr lang="en-US" sz="2000" err="1"/>
              <a:t>praksisundervisning</a:t>
            </a:r>
            <a:r>
              <a:rPr lang="en-US" sz="2000"/>
              <a:t> </a:t>
            </a:r>
            <a:r>
              <a:rPr lang="en-US" sz="2000" err="1"/>
              <a:t>i</a:t>
            </a:r>
            <a:r>
              <a:rPr lang="en-US" sz="2000"/>
              <a:t> </a:t>
            </a:r>
            <a:r>
              <a:rPr lang="en-US" sz="2000" err="1"/>
              <a:t>kommunane</a:t>
            </a:r>
            <a:endParaRPr lang="en-US" sz="2000"/>
          </a:p>
          <a:p>
            <a:pPr lvl="1"/>
            <a:r>
              <a:rPr lang="en-US" sz="2000" err="1"/>
              <a:t>Må</a:t>
            </a:r>
            <a:r>
              <a:rPr lang="en-US" sz="2000"/>
              <a:t> </a:t>
            </a:r>
            <a:r>
              <a:rPr lang="en-US" sz="2000" err="1"/>
              <a:t>auka</a:t>
            </a:r>
            <a:r>
              <a:rPr lang="en-US" sz="2000"/>
              <a:t> formelt </a:t>
            </a:r>
            <a:r>
              <a:rPr lang="en-US" sz="2000" err="1"/>
              <a:t>kommunalt</a:t>
            </a:r>
            <a:r>
              <a:rPr lang="en-US" sz="2000"/>
              <a:t> </a:t>
            </a:r>
            <a:r>
              <a:rPr lang="en-US" sz="2000" err="1"/>
              <a:t>ansvar</a:t>
            </a:r>
            <a:r>
              <a:rPr lang="en-US" sz="2000"/>
              <a:t> for </a:t>
            </a:r>
            <a:r>
              <a:rPr lang="en-US" sz="2000" err="1"/>
              <a:t>undervisnings</a:t>
            </a:r>
            <a:r>
              <a:rPr lang="en-US" sz="2000"/>
              <a:t>- </a:t>
            </a:r>
            <a:r>
              <a:rPr lang="en-US" sz="2000" err="1"/>
              <a:t>og</a:t>
            </a:r>
            <a:r>
              <a:rPr lang="en-US" sz="2000"/>
              <a:t> </a:t>
            </a:r>
            <a:r>
              <a:rPr lang="en-US" sz="2000" err="1"/>
              <a:t>rettleiingsoppgåver</a:t>
            </a:r>
            <a:r>
              <a:rPr lang="en-US" sz="2000"/>
              <a:t> </a:t>
            </a:r>
            <a:r>
              <a:rPr lang="en-US" sz="2000" err="1"/>
              <a:t>inkl</a:t>
            </a:r>
            <a:r>
              <a:rPr lang="en-US" sz="2000"/>
              <a:t>. </a:t>
            </a:r>
            <a:r>
              <a:rPr lang="en-US" sz="2000" err="1"/>
              <a:t>finansiering</a:t>
            </a:r>
            <a:endParaRPr lang="en-US" sz="2000"/>
          </a:p>
          <a:p>
            <a:endParaRPr lang="en-US" sz="2000" b="0" i="0"/>
          </a:p>
          <a:p>
            <a:r>
              <a:rPr lang="en-US" sz="2000" b="0" i="0" err="1"/>
              <a:t>Studentar</a:t>
            </a:r>
            <a:r>
              <a:rPr lang="en-US" sz="2000" b="0" i="0"/>
              <a:t> </a:t>
            </a:r>
            <a:r>
              <a:rPr lang="en-US" sz="2000" b="0" i="0" err="1"/>
              <a:t>må</a:t>
            </a:r>
            <a:r>
              <a:rPr lang="en-US" sz="2000" b="0" i="0"/>
              <a:t> </a:t>
            </a:r>
            <a:r>
              <a:rPr lang="en-US" sz="2000" b="0" i="0" err="1"/>
              <a:t>kompenserast</a:t>
            </a:r>
            <a:r>
              <a:rPr lang="en-US" sz="2000" b="0" i="0"/>
              <a:t> for </a:t>
            </a:r>
            <a:r>
              <a:rPr lang="en-US" sz="2000" b="0" i="0" err="1"/>
              <a:t>ekstrautgifter</a:t>
            </a:r>
            <a:r>
              <a:rPr lang="en-US" sz="2000" b="0" i="0"/>
              <a:t> </a:t>
            </a:r>
            <a:r>
              <a:rPr lang="en-US" sz="2000" b="0" i="0" err="1"/>
              <a:t>som</a:t>
            </a:r>
            <a:r>
              <a:rPr lang="en-US" sz="2000" b="0" i="0"/>
              <a:t> </a:t>
            </a:r>
            <a:r>
              <a:rPr lang="en-US" sz="2000" b="0" i="0" err="1"/>
              <a:t>følge</a:t>
            </a:r>
            <a:r>
              <a:rPr lang="en-US" sz="2000" b="0" i="0"/>
              <a:t> av </a:t>
            </a:r>
            <a:r>
              <a:rPr lang="en-US" sz="2000" b="0" i="0" err="1"/>
              <a:t>gjennomføring</a:t>
            </a:r>
            <a:r>
              <a:rPr lang="en-US" sz="2000" b="0" i="0"/>
              <a:t> av </a:t>
            </a:r>
            <a:r>
              <a:rPr lang="en-US" sz="2000" b="0" i="0" err="1"/>
              <a:t>praksisundervisning</a:t>
            </a:r>
            <a:r>
              <a:rPr lang="en-US" sz="2000" b="0" i="0"/>
              <a:t> </a:t>
            </a:r>
            <a:r>
              <a:rPr lang="en-US" sz="2000" b="0" i="0" err="1"/>
              <a:t>i</a:t>
            </a:r>
            <a:r>
              <a:rPr lang="en-US" sz="2000" b="0" i="0"/>
              <a:t> </a:t>
            </a:r>
            <a:r>
              <a:rPr lang="en-US" sz="2000" b="0" i="0" err="1"/>
              <a:t>distrikt</a:t>
            </a:r>
            <a:endParaRPr lang="en-US" sz="2000" b="0" i="0"/>
          </a:p>
          <a:p>
            <a:endParaRPr lang="en-US" sz="2000" b="0" i="0"/>
          </a:p>
          <a:p>
            <a:r>
              <a:rPr lang="en-US" sz="2000"/>
              <a:t>N</a:t>
            </a:r>
            <a:r>
              <a:rPr lang="en-US" sz="2000" b="0" i="0"/>
              <a:t>ye </a:t>
            </a:r>
            <a:r>
              <a:rPr lang="en-US" sz="2000" b="0" i="0" err="1"/>
              <a:t>praksismodellar</a:t>
            </a:r>
            <a:r>
              <a:rPr lang="en-US" sz="2000" b="0" i="0"/>
              <a:t> </a:t>
            </a:r>
            <a:r>
              <a:rPr lang="en-US" sz="2000" b="0" i="0" err="1"/>
              <a:t>utvikla</a:t>
            </a:r>
            <a:r>
              <a:rPr lang="en-US" sz="2000" b="0" i="0"/>
              <a:t> </a:t>
            </a:r>
            <a:r>
              <a:rPr lang="en-US" sz="2000" b="0" i="0" err="1"/>
              <a:t>gjennom</a:t>
            </a:r>
            <a:r>
              <a:rPr lang="en-US" sz="2000" b="0" i="0"/>
              <a:t> HK-</a:t>
            </a:r>
            <a:r>
              <a:rPr lang="en-US" sz="2000" b="0" i="0" err="1"/>
              <a:t>dirs</a:t>
            </a:r>
            <a:r>
              <a:rPr lang="en-US" sz="2000" b="0" i="0"/>
              <a:t> </a:t>
            </a:r>
            <a:r>
              <a:rPr lang="en-US" sz="2000" b="0" i="1" err="1"/>
              <a:t>Pilotordning</a:t>
            </a:r>
            <a:r>
              <a:rPr lang="en-US" sz="2000" b="0" i="1"/>
              <a:t> for </a:t>
            </a:r>
            <a:r>
              <a:rPr lang="en-US" sz="2000" b="0" i="1" err="1"/>
              <a:t>kommunal</a:t>
            </a:r>
            <a:r>
              <a:rPr lang="en-US" sz="2000" b="0" i="1"/>
              <a:t> </a:t>
            </a:r>
            <a:r>
              <a:rPr lang="en-US" sz="2000" b="0" i="1" err="1"/>
              <a:t>praksis</a:t>
            </a:r>
            <a:r>
              <a:rPr lang="en-US" sz="2000" b="0" i="1"/>
              <a:t> </a:t>
            </a:r>
            <a:r>
              <a:rPr lang="en-US" sz="2000" b="0" i="1" err="1"/>
              <a:t>i</a:t>
            </a:r>
            <a:r>
              <a:rPr lang="en-US" sz="2000" b="0" i="1"/>
              <a:t> </a:t>
            </a:r>
            <a:r>
              <a:rPr lang="en-US" sz="2000" b="0" i="1" err="1"/>
              <a:t>helse</a:t>
            </a:r>
            <a:r>
              <a:rPr lang="en-US" sz="2000" b="0" i="1"/>
              <a:t>- </a:t>
            </a:r>
            <a:r>
              <a:rPr lang="en-US" sz="2000" b="0" i="1" err="1"/>
              <a:t>og</a:t>
            </a:r>
            <a:r>
              <a:rPr lang="en-US" sz="2000" b="0" i="1"/>
              <a:t> </a:t>
            </a:r>
            <a:r>
              <a:rPr lang="en-US" sz="2000" b="0" i="1" err="1"/>
              <a:t>sosialfagutdanningene</a:t>
            </a:r>
            <a:r>
              <a:rPr lang="en-US" sz="2000" b="0" i="0"/>
              <a:t> </a:t>
            </a:r>
            <a:r>
              <a:rPr lang="en-US" sz="2000" b="0" i="0" err="1"/>
              <a:t>og</a:t>
            </a:r>
            <a:r>
              <a:rPr lang="en-US" sz="2000" b="0" i="0"/>
              <a:t> </a:t>
            </a:r>
            <a:r>
              <a:rPr lang="en-US" sz="2000" b="0" i="0" err="1"/>
              <a:t>som</a:t>
            </a:r>
            <a:r>
              <a:rPr lang="en-US" sz="2000" b="0" i="0"/>
              <a:t> </a:t>
            </a:r>
            <a:r>
              <a:rPr lang="en-US" sz="2000" b="0" i="0" err="1"/>
              <a:t>har</a:t>
            </a:r>
            <a:r>
              <a:rPr lang="en-US" sz="2000" b="0" i="0"/>
              <a:t> </a:t>
            </a:r>
            <a:r>
              <a:rPr lang="en-US" sz="2000" b="0" i="0" err="1"/>
              <a:t>vist</a:t>
            </a:r>
            <a:r>
              <a:rPr lang="en-US" sz="2000" b="0" i="0"/>
              <a:t> </a:t>
            </a:r>
            <a:r>
              <a:rPr lang="en-US" sz="2000" b="0" i="0" err="1"/>
              <a:t>effekt</a:t>
            </a:r>
            <a:r>
              <a:rPr lang="en-US" sz="2000" b="0" i="0"/>
              <a:t>, </a:t>
            </a:r>
            <a:r>
              <a:rPr lang="en-US" sz="2000" b="0" i="0" err="1"/>
              <a:t>må</a:t>
            </a:r>
            <a:r>
              <a:rPr lang="en-US" sz="2000" b="0" i="0"/>
              <a:t> </a:t>
            </a:r>
            <a:r>
              <a:rPr lang="en-US" sz="2000" b="0" i="0" err="1"/>
              <a:t>finansierast</a:t>
            </a:r>
            <a:r>
              <a:rPr lang="en-US" sz="2000" b="0" i="0"/>
              <a:t> for </a:t>
            </a:r>
            <a:r>
              <a:rPr lang="en-US" sz="2000" b="0" i="0" err="1"/>
              <a:t>implementering</a:t>
            </a:r>
            <a:r>
              <a:rPr lang="en-US" sz="2000" b="0" i="0"/>
              <a:t> </a:t>
            </a:r>
            <a:r>
              <a:rPr lang="en-US" sz="2000" b="0" i="0" err="1"/>
              <a:t>og</a:t>
            </a:r>
            <a:r>
              <a:rPr lang="en-US" sz="2000" b="0" i="0"/>
              <a:t> drift I </a:t>
            </a:r>
            <a:r>
              <a:rPr lang="en-US" sz="2000" b="0" i="0" err="1"/>
              <a:t>heile</a:t>
            </a:r>
            <a:r>
              <a:rPr lang="en-US" sz="2000" b="0" i="0"/>
              <a:t> </a:t>
            </a:r>
            <a:r>
              <a:rPr lang="en-US" sz="2000" b="0" i="0" err="1"/>
              <a:t>landet</a:t>
            </a:r>
            <a:endParaRPr lang="en-US" sz="2000" b="0" i="0"/>
          </a:p>
          <a:p>
            <a:endParaRPr lang="en-US" sz="1600" b="0" i="0"/>
          </a:p>
          <a:p>
            <a:endParaRPr lang="en-US" sz="1600"/>
          </a:p>
        </p:txBody>
      </p:sp>
      <p:pic>
        <p:nvPicPr>
          <p:cNvPr id="8" name="Plassholder for innhold 7" descr="Et bilde som inneholder person, forberedelse, måltid&#10;&#10;Automatisk generert beskrivelse">
            <a:extLst>
              <a:ext uri="{FF2B5EF4-FFF2-40B4-BE49-F238E27FC236}">
                <a16:creationId xmlns:a16="http://schemas.microsoft.com/office/drawing/2014/main" id="{CD81024D-3FC1-99D0-8DEA-2229CAC022BE}"/>
              </a:ext>
            </a:extLst>
          </p:cNvPr>
          <p:cNvPicPr>
            <a:picLocks noGrp="1" noChangeAspect="1"/>
          </p:cNvPicPr>
          <p:nvPr>
            <p:ph sz="half" idx="1"/>
          </p:nvPr>
        </p:nvPicPr>
        <p:blipFill rotWithShape="1">
          <a:blip r:embed="rId2"/>
          <a:srcRect l="13950" r="24126" b="-1"/>
          <a:stretch/>
        </p:blipFill>
        <p:spPr>
          <a:xfrm>
            <a:off x="6719367" y="2448618"/>
            <a:ext cx="4788505" cy="3228507"/>
          </a:xfrm>
          <a:prstGeom prst="rect">
            <a:avLst/>
          </a:prstGeom>
        </p:spPr>
      </p:pic>
      <p:sp>
        <p:nvSpPr>
          <p:cNvPr id="26" name="Freeform: Shape 25">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Plassholder for bunntekst 4">
            <a:extLst>
              <a:ext uri="{FF2B5EF4-FFF2-40B4-BE49-F238E27FC236}">
                <a16:creationId xmlns:a16="http://schemas.microsoft.com/office/drawing/2014/main" id="{45BD7F69-FD99-9AB2-4C47-5A2E01961C01}"/>
              </a:ext>
            </a:extLst>
          </p:cNvPr>
          <p:cNvSpPr>
            <a:spLocks noGrp="1"/>
          </p:cNvSpPr>
          <p:nvPr>
            <p:ph type="ftr" sz="quarter" idx="3"/>
          </p:nvPr>
        </p:nvSpPr>
        <p:spPr>
          <a:xfrm>
            <a:off x="4038600" y="6356350"/>
            <a:ext cx="4114800" cy="365125"/>
          </a:xfrm>
        </p:spPr>
        <p:txBody>
          <a:bodyPr vert="horz" lIns="91440" tIns="45720" rIns="91440" bIns="45720" rtlCol="0" anchor="ctr">
            <a:normAutofit/>
          </a:bodyPr>
          <a:lstStyle/>
          <a:p>
            <a:pPr>
              <a:defRPr/>
            </a:pPr>
            <a:endParaRPr lang="en-US" sz="1000" b="0" kern="1200">
              <a:solidFill>
                <a:schemeClr val="tx1">
                  <a:tint val="75000"/>
                </a:schemeClr>
              </a:solidFill>
              <a:latin typeface="+mn-lt"/>
              <a:ea typeface="+mn-ea"/>
              <a:cs typeface="+mn-cs"/>
            </a:endParaRPr>
          </a:p>
        </p:txBody>
      </p:sp>
      <p:sp>
        <p:nvSpPr>
          <p:cNvPr id="9" name="TekstSylinder 8">
            <a:extLst>
              <a:ext uri="{FF2B5EF4-FFF2-40B4-BE49-F238E27FC236}">
                <a16:creationId xmlns:a16="http://schemas.microsoft.com/office/drawing/2014/main" id="{6A3BC943-CBBE-0509-0617-CF7CC49BAF9A}"/>
              </a:ext>
            </a:extLst>
          </p:cNvPr>
          <p:cNvSpPr txBox="1"/>
          <p:nvPr/>
        </p:nvSpPr>
        <p:spPr>
          <a:xfrm>
            <a:off x="10210336" y="5694575"/>
            <a:ext cx="1297535" cy="369332"/>
          </a:xfrm>
          <a:prstGeom prst="rect">
            <a:avLst/>
          </a:prstGeom>
          <a:noFill/>
        </p:spPr>
        <p:txBody>
          <a:bodyPr wrap="none" rtlCol="0">
            <a:spAutoFit/>
          </a:bodyPr>
          <a:lstStyle/>
          <a:p>
            <a:r>
              <a:rPr lang="nb-NO"/>
              <a:t>Foto: </a:t>
            </a:r>
            <a:r>
              <a:rPr lang="nb-NO" err="1"/>
              <a:t>hvl.no</a:t>
            </a:r>
            <a:endParaRPr lang="nb-NO"/>
          </a:p>
        </p:txBody>
      </p:sp>
    </p:spTree>
    <p:extLst>
      <p:ext uri="{BB962C8B-B14F-4D97-AF65-F5344CB8AC3E}">
        <p14:creationId xmlns:p14="http://schemas.microsoft.com/office/powerpoint/2010/main" val="1029512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E918D028-FBAA-3D64-A985-B4CF35D9D166}"/>
              </a:ext>
            </a:extLst>
          </p:cNvPr>
          <p:cNvSpPr>
            <a:spLocks noGrp="1"/>
          </p:cNvSpPr>
          <p:nvPr>
            <p:ph type="title"/>
          </p:nvPr>
        </p:nvSpPr>
        <p:spPr>
          <a:xfrm>
            <a:off x="1137037" y="609600"/>
            <a:ext cx="5915197" cy="1330519"/>
          </a:xfrm>
        </p:spPr>
        <p:txBody>
          <a:bodyPr vert="horz" lIns="91440" tIns="45720" rIns="91440" bIns="45720" rtlCol="0" anchor="ctr">
            <a:normAutofit/>
          </a:bodyPr>
          <a:lstStyle/>
          <a:p>
            <a:r>
              <a:rPr lang="en-US" sz="2800" kern="1200" err="1">
                <a:solidFill>
                  <a:schemeClr val="tx1"/>
                </a:solidFill>
                <a:effectLst/>
                <a:latin typeface="+mj-lt"/>
                <a:ea typeface="+mj-ea"/>
                <a:cs typeface="+mj-cs"/>
              </a:rPr>
              <a:t>Mobilisere</a:t>
            </a:r>
            <a:r>
              <a:rPr lang="en-US" sz="2800" kern="1200">
                <a:solidFill>
                  <a:schemeClr val="tx1"/>
                </a:solidFill>
                <a:effectLst/>
                <a:latin typeface="+mj-lt"/>
                <a:ea typeface="+mj-ea"/>
                <a:cs typeface="+mj-cs"/>
              </a:rPr>
              <a:t> </a:t>
            </a:r>
            <a:r>
              <a:rPr lang="en-US" sz="2800" kern="1200" err="1">
                <a:solidFill>
                  <a:schemeClr val="tx1"/>
                </a:solidFill>
                <a:effectLst/>
                <a:latin typeface="+mj-lt"/>
                <a:ea typeface="+mj-ea"/>
                <a:cs typeface="+mj-cs"/>
              </a:rPr>
              <a:t>personar</a:t>
            </a:r>
            <a:r>
              <a:rPr lang="en-US" sz="2800" kern="1200">
                <a:solidFill>
                  <a:schemeClr val="tx1"/>
                </a:solidFill>
                <a:effectLst/>
                <a:latin typeface="+mj-lt"/>
                <a:ea typeface="+mj-ea"/>
                <a:cs typeface="+mj-cs"/>
              </a:rPr>
              <a:t> </a:t>
            </a:r>
            <a:r>
              <a:rPr lang="en-US" sz="2800" kern="1200" err="1">
                <a:solidFill>
                  <a:schemeClr val="tx1"/>
                </a:solidFill>
                <a:effectLst/>
                <a:latin typeface="+mj-lt"/>
                <a:ea typeface="+mj-ea"/>
                <a:cs typeface="+mj-cs"/>
              </a:rPr>
              <a:t>utanfor</a:t>
            </a:r>
            <a:r>
              <a:rPr lang="en-US" sz="2800" kern="1200">
                <a:solidFill>
                  <a:schemeClr val="tx1"/>
                </a:solidFill>
                <a:effectLst/>
                <a:latin typeface="+mj-lt"/>
                <a:ea typeface="+mj-ea"/>
                <a:cs typeface="+mj-cs"/>
              </a:rPr>
              <a:t> </a:t>
            </a:r>
            <a:r>
              <a:rPr lang="en-US" sz="2800" kern="1200" err="1">
                <a:solidFill>
                  <a:schemeClr val="tx1"/>
                </a:solidFill>
                <a:effectLst/>
                <a:latin typeface="+mj-lt"/>
                <a:ea typeface="+mj-ea"/>
                <a:cs typeface="+mj-cs"/>
              </a:rPr>
              <a:t>arbeid</a:t>
            </a:r>
            <a:r>
              <a:rPr lang="en-US" sz="2800" kern="1200">
                <a:solidFill>
                  <a:schemeClr val="tx1"/>
                </a:solidFill>
                <a:effectLst/>
                <a:latin typeface="+mj-lt"/>
                <a:ea typeface="+mj-ea"/>
                <a:cs typeface="+mj-cs"/>
              </a:rPr>
              <a:t> </a:t>
            </a:r>
            <a:r>
              <a:rPr lang="en-US" sz="2800" kern="1200" err="1">
                <a:solidFill>
                  <a:schemeClr val="tx1"/>
                </a:solidFill>
                <a:effectLst/>
                <a:latin typeface="+mj-lt"/>
                <a:ea typeface="+mj-ea"/>
                <a:cs typeface="+mj-cs"/>
              </a:rPr>
              <a:t>og</a:t>
            </a:r>
            <a:r>
              <a:rPr lang="en-US" sz="2800" kern="1200">
                <a:solidFill>
                  <a:schemeClr val="tx1"/>
                </a:solidFill>
                <a:effectLst/>
                <a:latin typeface="+mj-lt"/>
                <a:ea typeface="+mj-ea"/>
                <a:cs typeface="+mj-cs"/>
              </a:rPr>
              <a:t> </a:t>
            </a:r>
            <a:r>
              <a:rPr lang="en-US" sz="2800" kern="1200" err="1">
                <a:solidFill>
                  <a:schemeClr val="tx1"/>
                </a:solidFill>
                <a:effectLst/>
                <a:latin typeface="+mj-lt"/>
                <a:ea typeface="+mj-ea"/>
                <a:cs typeface="+mj-cs"/>
              </a:rPr>
              <a:t>utdanning</a:t>
            </a:r>
            <a:r>
              <a:rPr lang="en-US" sz="2800" kern="1200">
                <a:solidFill>
                  <a:schemeClr val="tx1"/>
                </a:solidFill>
                <a:effectLst/>
                <a:latin typeface="+mj-lt"/>
                <a:ea typeface="+mj-ea"/>
                <a:cs typeface="+mj-cs"/>
              </a:rPr>
              <a:t> </a:t>
            </a:r>
            <a:br>
              <a:rPr lang="en-US" sz="2800" kern="1200">
                <a:solidFill>
                  <a:schemeClr val="tx1"/>
                </a:solidFill>
                <a:latin typeface="+mj-lt"/>
                <a:ea typeface="+mj-ea"/>
                <a:cs typeface="+mj-cs"/>
              </a:rPr>
            </a:br>
            <a:endParaRPr lang="en-US" sz="2800" kern="1200">
              <a:solidFill>
                <a:schemeClr val="tx1"/>
              </a:solidFill>
              <a:latin typeface="+mj-lt"/>
              <a:ea typeface="+mj-ea"/>
              <a:cs typeface="+mj-cs"/>
            </a:endParaRPr>
          </a:p>
        </p:txBody>
      </p:sp>
      <p:sp>
        <p:nvSpPr>
          <p:cNvPr id="5" name="Plassholder for innhold 4">
            <a:extLst>
              <a:ext uri="{FF2B5EF4-FFF2-40B4-BE49-F238E27FC236}">
                <a16:creationId xmlns:a16="http://schemas.microsoft.com/office/drawing/2014/main" id="{157D7337-115D-2355-7C2C-18BE8BF90778}"/>
              </a:ext>
            </a:extLst>
          </p:cNvPr>
          <p:cNvSpPr>
            <a:spLocks noGrp="1"/>
          </p:cNvSpPr>
          <p:nvPr>
            <p:ph sz="half" idx="1"/>
          </p:nvPr>
        </p:nvSpPr>
        <p:spPr>
          <a:xfrm>
            <a:off x="1137037" y="2040835"/>
            <a:ext cx="5915197" cy="4416523"/>
          </a:xfrm>
        </p:spPr>
        <p:txBody>
          <a:bodyPr vert="horz" lIns="91440" tIns="45720" rIns="91440" bIns="45720" rtlCol="0">
            <a:normAutofit/>
          </a:bodyPr>
          <a:lstStyle/>
          <a:p>
            <a:r>
              <a:rPr lang="en-US" sz="1800">
                <a:effectLst/>
              </a:rPr>
              <a:t>NAV </a:t>
            </a:r>
            <a:r>
              <a:rPr lang="en-US" sz="1800" err="1">
                <a:effectLst/>
              </a:rPr>
              <a:t>anslår</a:t>
            </a:r>
            <a:r>
              <a:rPr lang="en-US" sz="1800">
                <a:effectLst/>
              </a:rPr>
              <a:t> at det er </a:t>
            </a:r>
            <a:r>
              <a:rPr lang="en-US" sz="1800" err="1">
                <a:effectLst/>
              </a:rPr>
              <a:t>snakk</a:t>
            </a:r>
            <a:r>
              <a:rPr lang="en-US" sz="1800">
                <a:effectLst/>
              </a:rPr>
              <a:t> om </a:t>
            </a:r>
            <a:r>
              <a:rPr lang="en-US" sz="1800" err="1">
                <a:effectLst/>
              </a:rPr>
              <a:t>rundt</a:t>
            </a:r>
            <a:r>
              <a:rPr lang="en-US" sz="1800">
                <a:effectLst/>
              </a:rPr>
              <a:t> 100 000 </a:t>
            </a:r>
            <a:r>
              <a:rPr lang="en-US" sz="1800" err="1">
                <a:effectLst/>
              </a:rPr>
              <a:t>personar</a:t>
            </a:r>
            <a:r>
              <a:rPr lang="en-US" sz="1800">
                <a:effectLst/>
              </a:rPr>
              <a:t> </a:t>
            </a:r>
            <a:r>
              <a:rPr lang="en-US" sz="1800" err="1">
                <a:effectLst/>
              </a:rPr>
              <a:t>som</a:t>
            </a:r>
            <a:r>
              <a:rPr lang="en-US" sz="1800">
                <a:effectLst/>
              </a:rPr>
              <a:t> </a:t>
            </a:r>
            <a:r>
              <a:rPr lang="en-US" sz="1800" err="1">
                <a:effectLst/>
              </a:rPr>
              <a:t>i</a:t>
            </a:r>
            <a:r>
              <a:rPr lang="en-US" sz="1800">
                <a:effectLst/>
              </a:rPr>
              <a:t> </a:t>
            </a:r>
            <a:r>
              <a:rPr lang="en-US" sz="1800" err="1">
                <a:effectLst/>
              </a:rPr>
              <a:t>dag</a:t>
            </a:r>
            <a:r>
              <a:rPr lang="en-US" sz="1800">
                <a:effectLst/>
              </a:rPr>
              <a:t> </a:t>
            </a:r>
            <a:r>
              <a:rPr lang="en-US" sz="1800" err="1">
                <a:effectLst/>
              </a:rPr>
              <a:t>står</a:t>
            </a:r>
            <a:r>
              <a:rPr lang="en-US" sz="1800">
                <a:effectLst/>
              </a:rPr>
              <a:t> </a:t>
            </a:r>
            <a:r>
              <a:rPr lang="en-US" sz="1800" err="1">
                <a:effectLst/>
              </a:rPr>
              <a:t>utanfor</a:t>
            </a:r>
            <a:r>
              <a:rPr lang="en-US" sz="1800">
                <a:effectLst/>
              </a:rPr>
              <a:t> </a:t>
            </a:r>
            <a:r>
              <a:rPr lang="en-US" sz="1800" err="1">
                <a:effectLst/>
              </a:rPr>
              <a:t>arbeidslivet</a:t>
            </a:r>
            <a:r>
              <a:rPr lang="en-US" sz="1800">
                <a:effectLst/>
              </a:rPr>
              <a:t> </a:t>
            </a:r>
            <a:r>
              <a:rPr lang="en-US" sz="1800" err="1">
                <a:effectLst/>
              </a:rPr>
              <a:t>og</a:t>
            </a:r>
            <a:r>
              <a:rPr lang="en-US" sz="1800">
                <a:effectLst/>
              </a:rPr>
              <a:t> </a:t>
            </a:r>
            <a:r>
              <a:rPr lang="en-US" sz="1800" err="1">
                <a:effectLst/>
              </a:rPr>
              <a:t>som</a:t>
            </a:r>
            <a:r>
              <a:rPr lang="en-US" sz="1800">
                <a:effectLst/>
              </a:rPr>
              <a:t> </a:t>
            </a:r>
            <a:r>
              <a:rPr lang="en-US" sz="1800" err="1">
                <a:effectLst/>
              </a:rPr>
              <a:t>har</a:t>
            </a:r>
            <a:r>
              <a:rPr lang="en-US" sz="1800">
                <a:effectLst/>
              </a:rPr>
              <a:t> </a:t>
            </a:r>
            <a:r>
              <a:rPr lang="en-US" sz="1800" err="1">
                <a:effectLst/>
              </a:rPr>
              <a:t>lyst</a:t>
            </a:r>
            <a:r>
              <a:rPr lang="en-US" sz="1800">
                <a:effectLst/>
              </a:rPr>
              <a:t> </a:t>
            </a:r>
            <a:r>
              <a:rPr lang="en-US" sz="1800" err="1">
                <a:effectLst/>
              </a:rPr>
              <a:t>og</a:t>
            </a:r>
            <a:r>
              <a:rPr lang="en-US" sz="1800">
                <a:effectLst/>
              </a:rPr>
              <a:t> </a:t>
            </a:r>
            <a:r>
              <a:rPr lang="en-US" sz="1800" err="1">
                <a:effectLst/>
              </a:rPr>
              <a:t>mulegheit</a:t>
            </a:r>
            <a:r>
              <a:rPr lang="en-US" sz="1800">
                <a:effectLst/>
              </a:rPr>
              <a:t> </a:t>
            </a:r>
            <a:r>
              <a:rPr lang="en-US" sz="1800" err="1">
                <a:effectLst/>
              </a:rPr>
              <a:t>til</a:t>
            </a:r>
            <a:r>
              <a:rPr lang="en-US" sz="1800">
                <a:effectLst/>
              </a:rPr>
              <a:t> </a:t>
            </a:r>
            <a:r>
              <a:rPr lang="en-US" sz="1800" err="1">
                <a:effectLst/>
              </a:rPr>
              <a:t>å</a:t>
            </a:r>
            <a:r>
              <a:rPr lang="en-US" sz="1800">
                <a:effectLst/>
              </a:rPr>
              <a:t> </a:t>
            </a:r>
            <a:r>
              <a:rPr lang="en-US" sz="1800" err="1">
                <a:effectLst/>
              </a:rPr>
              <a:t>jobbe</a:t>
            </a:r>
            <a:r>
              <a:rPr lang="en-US" sz="1800">
                <a:effectLst/>
              </a:rPr>
              <a:t> (</a:t>
            </a:r>
            <a:r>
              <a:rPr lang="en-US" sz="1800" err="1">
                <a:effectLst/>
              </a:rPr>
              <a:t>Holte</a:t>
            </a:r>
            <a:r>
              <a:rPr lang="en-US" sz="1800">
                <a:effectLst/>
              </a:rPr>
              <a:t> 2022) </a:t>
            </a:r>
          </a:p>
          <a:p>
            <a:endParaRPr lang="en-US" sz="1800"/>
          </a:p>
          <a:p>
            <a:r>
              <a:rPr lang="en-US" sz="1800" err="1">
                <a:effectLst/>
              </a:rPr>
              <a:t>Mobilisering</a:t>
            </a:r>
            <a:r>
              <a:rPr lang="en-US" sz="1800">
                <a:effectLst/>
              </a:rPr>
              <a:t> av </a:t>
            </a:r>
            <a:r>
              <a:rPr lang="en-US" sz="1800" err="1">
                <a:effectLst/>
              </a:rPr>
              <a:t>restarbeidsevnen</a:t>
            </a:r>
            <a:r>
              <a:rPr lang="en-US" sz="1800">
                <a:effectLst/>
              </a:rPr>
              <a:t> </a:t>
            </a:r>
            <a:r>
              <a:rPr lang="en-US" sz="1800" err="1">
                <a:effectLst/>
              </a:rPr>
              <a:t>til</a:t>
            </a:r>
            <a:r>
              <a:rPr lang="en-US" sz="1800">
                <a:effectLst/>
              </a:rPr>
              <a:t> </a:t>
            </a:r>
            <a:r>
              <a:rPr lang="en-US" sz="1800" err="1">
                <a:effectLst/>
              </a:rPr>
              <a:t>personar</a:t>
            </a:r>
            <a:r>
              <a:rPr lang="en-US" sz="1800">
                <a:effectLst/>
              </a:rPr>
              <a:t> </a:t>
            </a:r>
            <a:r>
              <a:rPr lang="en-US" sz="1800" err="1">
                <a:effectLst/>
              </a:rPr>
              <a:t>utanfor</a:t>
            </a:r>
            <a:r>
              <a:rPr lang="en-US" sz="1800">
                <a:effectLst/>
              </a:rPr>
              <a:t> </a:t>
            </a:r>
            <a:r>
              <a:rPr lang="en-US" sz="1800" err="1">
                <a:effectLst/>
              </a:rPr>
              <a:t>arbeid</a:t>
            </a:r>
            <a:r>
              <a:rPr lang="en-US" sz="1800">
                <a:effectLst/>
              </a:rPr>
              <a:t> </a:t>
            </a:r>
            <a:r>
              <a:rPr lang="en-US" sz="1800" err="1">
                <a:effectLst/>
              </a:rPr>
              <a:t>og</a:t>
            </a:r>
            <a:r>
              <a:rPr lang="en-US" sz="1800">
                <a:effectLst/>
              </a:rPr>
              <a:t> </a:t>
            </a:r>
            <a:r>
              <a:rPr lang="en-US" sz="1800" err="1">
                <a:effectLst/>
              </a:rPr>
              <a:t>utdanning</a:t>
            </a:r>
            <a:r>
              <a:rPr lang="en-US" sz="1800">
                <a:effectLst/>
              </a:rPr>
              <a:t> </a:t>
            </a:r>
            <a:r>
              <a:rPr lang="en-US" sz="1800" err="1">
                <a:effectLst/>
              </a:rPr>
              <a:t>fremjar</a:t>
            </a:r>
            <a:r>
              <a:rPr lang="en-US" sz="1800">
                <a:effectLst/>
              </a:rPr>
              <a:t> </a:t>
            </a:r>
            <a:r>
              <a:rPr lang="en-US" sz="1800" err="1">
                <a:effectLst/>
              </a:rPr>
              <a:t>deltaking</a:t>
            </a:r>
            <a:r>
              <a:rPr lang="en-US" sz="1800">
                <a:effectLst/>
              </a:rPr>
              <a:t> </a:t>
            </a:r>
            <a:r>
              <a:rPr lang="en-US" sz="1800" err="1">
                <a:effectLst/>
              </a:rPr>
              <a:t>og</a:t>
            </a:r>
            <a:r>
              <a:rPr lang="en-US" sz="1800">
                <a:effectLst/>
              </a:rPr>
              <a:t> </a:t>
            </a:r>
            <a:r>
              <a:rPr lang="en-US" sz="1800" err="1">
                <a:effectLst/>
              </a:rPr>
              <a:t>reduserar</a:t>
            </a:r>
            <a:r>
              <a:rPr lang="en-US" sz="1800">
                <a:effectLst/>
              </a:rPr>
              <a:t> </a:t>
            </a:r>
            <a:r>
              <a:rPr lang="en-US" sz="1800" err="1">
                <a:effectLst/>
              </a:rPr>
              <a:t>utanforskap</a:t>
            </a:r>
            <a:r>
              <a:rPr lang="en-US" sz="1800">
                <a:effectLst/>
              </a:rPr>
              <a:t>. Det </a:t>
            </a:r>
            <a:r>
              <a:rPr lang="en-US" sz="1800" err="1">
                <a:effectLst/>
              </a:rPr>
              <a:t>kan</a:t>
            </a:r>
            <a:r>
              <a:rPr lang="en-US" sz="1800">
                <a:effectLst/>
              </a:rPr>
              <a:t> </a:t>
            </a:r>
            <a:r>
              <a:rPr lang="en-US" sz="1800" err="1">
                <a:effectLst/>
              </a:rPr>
              <a:t>ogsa</a:t>
            </a:r>
            <a:r>
              <a:rPr lang="en-US" sz="1800">
                <a:effectLst/>
              </a:rPr>
              <a:t>̊ </a:t>
            </a:r>
            <a:r>
              <a:rPr lang="en-US" sz="1800" err="1">
                <a:effectLst/>
              </a:rPr>
              <a:t>bidra</a:t>
            </a:r>
            <a:r>
              <a:rPr lang="en-US" sz="1800">
                <a:effectLst/>
              </a:rPr>
              <a:t> </a:t>
            </a:r>
            <a:r>
              <a:rPr lang="en-US" sz="1800" err="1">
                <a:effectLst/>
              </a:rPr>
              <a:t>til</a:t>
            </a:r>
            <a:r>
              <a:rPr lang="en-US" sz="1800">
                <a:effectLst/>
              </a:rPr>
              <a:t> å </a:t>
            </a:r>
            <a:r>
              <a:rPr lang="en-US" sz="1800" err="1">
                <a:effectLst/>
              </a:rPr>
              <a:t>dekke</a:t>
            </a:r>
            <a:r>
              <a:rPr lang="en-US" sz="1800">
                <a:effectLst/>
              </a:rPr>
              <a:t> </a:t>
            </a:r>
            <a:r>
              <a:rPr lang="en-US" sz="1800" err="1">
                <a:effectLst/>
              </a:rPr>
              <a:t>behov</a:t>
            </a:r>
            <a:r>
              <a:rPr lang="en-US" sz="1800">
                <a:effectLst/>
              </a:rPr>
              <a:t> for </a:t>
            </a:r>
            <a:r>
              <a:rPr lang="en-US" sz="1800" err="1">
                <a:effectLst/>
              </a:rPr>
              <a:t>arbeidskraft</a:t>
            </a:r>
            <a:r>
              <a:rPr lang="en-US" sz="1800">
                <a:effectLst/>
              </a:rPr>
              <a:t> </a:t>
            </a:r>
            <a:r>
              <a:rPr lang="en-US" sz="1800" err="1">
                <a:effectLst/>
              </a:rPr>
              <a:t>i</a:t>
            </a:r>
            <a:r>
              <a:rPr lang="en-US" sz="1800">
                <a:effectLst/>
              </a:rPr>
              <a:t> </a:t>
            </a:r>
            <a:r>
              <a:rPr lang="en-US" sz="1800" err="1">
                <a:effectLst/>
              </a:rPr>
              <a:t>helse</a:t>
            </a:r>
            <a:r>
              <a:rPr lang="en-US" sz="1800">
                <a:effectLst/>
              </a:rPr>
              <a:t>- </a:t>
            </a:r>
            <a:r>
              <a:rPr lang="en-US" sz="1800" err="1">
                <a:effectLst/>
              </a:rPr>
              <a:t>og</a:t>
            </a:r>
            <a:r>
              <a:rPr lang="en-US" sz="1800">
                <a:effectLst/>
              </a:rPr>
              <a:t> </a:t>
            </a:r>
            <a:r>
              <a:rPr lang="en-US" sz="1800" err="1">
                <a:effectLst/>
              </a:rPr>
              <a:t>omsorgs</a:t>
            </a:r>
            <a:r>
              <a:rPr lang="en-US" sz="1800">
                <a:effectLst/>
              </a:rPr>
              <a:t>- </a:t>
            </a:r>
            <a:r>
              <a:rPr lang="en-US" sz="1800" err="1">
                <a:effectLst/>
              </a:rPr>
              <a:t>tenestene</a:t>
            </a:r>
            <a:r>
              <a:rPr lang="en-US" sz="1800">
                <a:effectLst/>
              </a:rPr>
              <a:t>. </a:t>
            </a:r>
          </a:p>
          <a:p>
            <a:pPr marL="0"/>
            <a:endParaRPr lang="en-US" sz="1800">
              <a:effectLst/>
            </a:endParaRPr>
          </a:p>
          <a:p>
            <a:r>
              <a:rPr lang="en-US" sz="1800" err="1">
                <a:effectLst/>
              </a:rPr>
              <a:t>Relevante</a:t>
            </a:r>
            <a:r>
              <a:rPr lang="en-US" sz="1800">
                <a:effectLst/>
              </a:rPr>
              <a:t> </a:t>
            </a:r>
            <a:r>
              <a:rPr lang="en-US" sz="1800" err="1">
                <a:effectLst/>
              </a:rPr>
              <a:t>og</a:t>
            </a:r>
            <a:r>
              <a:rPr lang="en-US" sz="1800">
                <a:effectLst/>
              </a:rPr>
              <a:t> </a:t>
            </a:r>
            <a:r>
              <a:rPr lang="en-US" sz="1800" err="1">
                <a:effectLst/>
              </a:rPr>
              <a:t>tilpassa</a:t>
            </a:r>
            <a:r>
              <a:rPr lang="en-US" sz="1800">
                <a:effectLst/>
              </a:rPr>
              <a:t> </a:t>
            </a:r>
            <a:r>
              <a:rPr lang="en-US" sz="1800" err="1">
                <a:effectLst/>
              </a:rPr>
              <a:t>tiltak</a:t>
            </a:r>
            <a:r>
              <a:rPr lang="en-US" sz="1800">
                <a:effectLst/>
              </a:rPr>
              <a:t> for </a:t>
            </a:r>
            <a:r>
              <a:rPr lang="en-US" sz="1800" err="1">
                <a:effectLst/>
              </a:rPr>
              <a:t>denne</a:t>
            </a:r>
            <a:r>
              <a:rPr lang="en-US" sz="1800">
                <a:effectLst/>
              </a:rPr>
              <a:t> </a:t>
            </a:r>
            <a:r>
              <a:rPr lang="en-US" sz="1800" err="1">
                <a:effectLst/>
              </a:rPr>
              <a:t>gruppa</a:t>
            </a:r>
            <a:r>
              <a:rPr lang="en-US" sz="1800">
                <a:effectLst/>
              </a:rPr>
              <a:t> </a:t>
            </a:r>
            <a:r>
              <a:rPr lang="en-US" sz="1800" err="1">
                <a:effectLst/>
              </a:rPr>
              <a:t>kan</a:t>
            </a:r>
            <a:r>
              <a:rPr lang="en-US" sz="1800">
                <a:effectLst/>
              </a:rPr>
              <a:t> ha </a:t>
            </a:r>
            <a:r>
              <a:rPr lang="en-US" sz="1800" err="1">
                <a:effectLst/>
              </a:rPr>
              <a:t>stor</a:t>
            </a:r>
            <a:r>
              <a:rPr lang="en-US" sz="1800">
                <a:effectLst/>
              </a:rPr>
              <a:t> </a:t>
            </a:r>
            <a:r>
              <a:rPr lang="en-US" sz="1800" err="1">
                <a:effectLst/>
              </a:rPr>
              <a:t>samfunnsøkonomisk</a:t>
            </a:r>
            <a:r>
              <a:rPr lang="en-US" sz="1800">
                <a:effectLst/>
              </a:rPr>
              <a:t> </a:t>
            </a:r>
            <a:r>
              <a:rPr lang="en-US" sz="1800" err="1">
                <a:effectLst/>
              </a:rPr>
              <a:t>betydning</a:t>
            </a:r>
            <a:endParaRPr lang="en-US" sz="1800">
              <a:effectLst/>
            </a:endParaRPr>
          </a:p>
          <a:p>
            <a:pPr lvl="1"/>
            <a:r>
              <a:rPr lang="en-US" sz="1800"/>
              <a:t>Eksempel her er </a:t>
            </a:r>
            <a:r>
              <a:rPr lang="en-US" sz="1800" err="1"/>
              <a:t>Menn</a:t>
            </a:r>
            <a:r>
              <a:rPr lang="en-US" sz="1800"/>
              <a:t> </a:t>
            </a:r>
            <a:r>
              <a:rPr lang="en-US" sz="1800" err="1"/>
              <a:t>i</a:t>
            </a:r>
            <a:r>
              <a:rPr lang="en-US" sz="1800"/>
              <a:t> </a:t>
            </a:r>
            <a:r>
              <a:rPr lang="en-US" sz="1800" err="1"/>
              <a:t>helse</a:t>
            </a:r>
            <a:r>
              <a:rPr lang="en-US" sz="1800"/>
              <a:t> </a:t>
            </a:r>
            <a:r>
              <a:rPr lang="en-US" sz="1800" err="1"/>
              <a:t>og</a:t>
            </a:r>
            <a:r>
              <a:rPr lang="en-US" sz="1800"/>
              <a:t> </a:t>
            </a:r>
            <a:r>
              <a:rPr lang="en-US" sz="1800" err="1"/>
              <a:t>Trøndelagsmodellen</a:t>
            </a:r>
            <a:endParaRPr lang="en-US" sz="1800"/>
          </a:p>
          <a:p>
            <a:endParaRPr lang="en-US" sz="1700"/>
          </a:p>
          <a:p>
            <a:endParaRPr lang="en-US" sz="1700"/>
          </a:p>
          <a:p>
            <a:endParaRPr lang="en-US" sz="1700"/>
          </a:p>
        </p:txBody>
      </p:sp>
      <p:pic>
        <p:nvPicPr>
          <p:cNvPr id="8" name="Plassholder for innhold 7" descr="Et bilde som inneholder tekst&#10;&#10;Automatisk generert beskrivelse">
            <a:extLst>
              <a:ext uri="{FF2B5EF4-FFF2-40B4-BE49-F238E27FC236}">
                <a16:creationId xmlns:a16="http://schemas.microsoft.com/office/drawing/2014/main" id="{2ED86B86-365F-201B-7856-D4C9EF5B0301}"/>
              </a:ext>
            </a:extLst>
          </p:cNvPr>
          <p:cNvPicPr>
            <a:picLocks noGrp="1" noChangeAspect="1"/>
          </p:cNvPicPr>
          <p:nvPr>
            <p:ph sz="half" idx="2"/>
          </p:nvPr>
        </p:nvPicPr>
        <p:blipFill rotWithShape="1">
          <a:blip r:embed="rId3"/>
          <a:srcRect t="134" r="-1" b="2774"/>
          <a:stretch/>
        </p:blipFill>
        <p:spPr>
          <a:xfrm>
            <a:off x="7761092" y="1219082"/>
            <a:ext cx="3684567" cy="4416524"/>
          </a:xfrm>
          <a:prstGeom prst="rect">
            <a:avLst/>
          </a:prstGeom>
        </p:spPr>
      </p:pic>
    </p:spTree>
    <p:extLst>
      <p:ext uri="{BB962C8B-B14F-4D97-AF65-F5344CB8AC3E}">
        <p14:creationId xmlns:p14="http://schemas.microsoft.com/office/powerpoint/2010/main" val="176912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1E672-40B1-0BEA-4A7F-1DCC2C646FA8}"/>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3800" i="0">
                <a:latin typeface="+mj-lt"/>
                <a:cs typeface="+mj-cs"/>
              </a:rPr>
              <a:t>Prioritering og reduksjon av overbehandling </a:t>
            </a:r>
            <a:br>
              <a:rPr lang="en-US" sz="3800">
                <a:latin typeface="+mj-lt"/>
                <a:cs typeface="+mj-cs"/>
              </a:rPr>
            </a:br>
            <a:endParaRPr lang="en-US" sz="3800">
              <a:latin typeface="+mj-lt"/>
              <a:cs typeface="+mj-cs"/>
            </a:endParaRPr>
          </a:p>
        </p:txBody>
      </p:sp>
      <p:sp>
        <p:nvSpPr>
          <p:cNvPr id="4" name="Content Placeholder 3">
            <a:extLst>
              <a:ext uri="{FF2B5EF4-FFF2-40B4-BE49-F238E27FC236}">
                <a16:creationId xmlns:a16="http://schemas.microsoft.com/office/drawing/2014/main" id="{EE3C430A-812B-6793-9423-7389060C99D0}"/>
              </a:ext>
            </a:extLst>
          </p:cNvPr>
          <p:cNvSpPr>
            <a:spLocks noGrp="1"/>
          </p:cNvSpPr>
          <p:nvPr>
            <p:ph sz="half" idx="2"/>
          </p:nvPr>
        </p:nvSpPr>
        <p:spPr>
          <a:xfrm>
            <a:off x="441298" y="1898248"/>
            <a:ext cx="6894576" cy="4458102"/>
          </a:xfrm>
        </p:spPr>
        <p:txBody>
          <a:bodyPr vert="horz" lIns="91440" tIns="45720" rIns="91440" bIns="45720" rtlCol="0" anchor="t">
            <a:normAutofit fontScale="92500" lnSpcReduction="20000"/>
          </a:bodyPr>
          <a:lstStyle/>
          <a:p>
            <a:pPr marL="0"/>
            <a:endParaRPr lang="en-US" sz="2000" b="1"/>
          </a:p>
          <a:p>
            <a:r>
              <a:rPr lang="en-US" sz="2000" b="0" i="0">
                <a:effectLst/>
              </a:rPr>
              <a:t>Vi </a:t>
            </a:r>
            <a:r>
              <a:rPr lang="en-US" sz="2000" b="0" i="0" err="1">
                <a:effectLst/>
              </a:rPr>
              <a:t>må</a:t>
            </a:r>
            <a:r>
              <a:rPr lang="en-US" sz="2000" b="0" i="0">
                <a:effectLst/>
              </a:rPr>
              <a:t> </a:t>
            </a:r>
            <a:r>
              <a:rPr lang="en-US" sz="2000" b="0" i="0" err="1">
                <a:effectLst/>
              </a:rPr>
              <a:t>få</a:t>
            </a:r>
            <a:r>
              <a:rPr lang="en-US" sz="2000" b="0" i="0">
                <a:effectLst/>
              </a:rPr>
              <a:t> alle </a:t>
            </a:r>
            <a:r>
              <a:rPr lang="en-US" sz="2000" b="0" i="0" err="1">
                <a:effectLst/>
              </a:rPr>
              <a:t>aktørar</a:t>
            </a:r>
            <a:r>
              <a:rPr lang="en-US" sz="2000" b="0" i="0">
                <a:effectLst/>
              </a:rPr>
              <a:t> </a:t>
            </a:r>
            <a:r>
              <a:rPr lang="en-US" sz="2000" b="0" i="0" err="1">
                <a:effectLst/>
              </a:rPr>
              <a:t>til</a:t>
            </a:r>
            <a:r>
              <a:rPr lang="en-US" sz="2000" b="0" i="0">
                <a:effectLst/>
              </a:rPr>
              <a:t> </a:t>
            </a:r>
            <a:r>
              <a:rPr lang="en-US" sz="2000" b="0" i="0" err="1">
                <a:effectLst/>
              </a:rPr>
              <a:t>å</a:t>
            </a:r>
            <a:r>
              <a:rPr lang="en-US" sz="2000" b="0" i="0">
                <a:effectLst/>
              </a:rPr>
              <a:t> </a:t>
            </a:r>
            <a:r>
              <a:rPr lang="en-US" sz="2000" b="0" i="0" err="1">
                <a:effectLst/>
              </a:rPr>
              <a:t>forstå</a:t>
            </a:r>
            <a:r>
              <a:rPr lang="en-US" sz="2000" b="0" i="0">
                <a:effectLst/>
              </a:rPr>
              <a:t> at det </a:t>
            </a:r>
            <a:r>
              <a:rPr lang="en-US" sz="2000" b="0" i="0" err="1">
                <a:effectLst/>
              </a:rPr>
              <a:t>foregår</a:t>
            </a:r>
            <a:r>
              <a:rPr lang="en-US" sz="2000" b="0" i="0">
                <a:effectLst/>
              </a:rPr>
              <a:t> </a:t>
            </a:r>
            <a:r>
              <a:rPr lang="en-US" sz="2000" b="0" i="0" err="1">
                <a:effectLst/>
              </a:rPr>
              <a:t>mykje</a:t>
            </a:r>
            <a:r>
              <a:rPr lang="en-US" sz="2000" b="0" i="0">
                <a:effectLst/>
              </a:rPr>
              <a:t> </a:t>
            </a:r>
            <a:r>
              <a:rPr lang="en-US" sz="2000" b="0" i="0" err="1">
                <a:effectLst/>
              </a:rPr>
              <a:t>overbehandling</a:t>
            </a:r>
            <a:r>
              <a:rPr lang="en-US" sz="2000" b="0" i="0">
                <a:effectLst/>
              </a:rPr>
              <a:t> </a:t>
            </a:r>
            <a:r>
              <a:rPr lang="en-US" sz="2000" b="0" i="0" err="1">
                <a:effectLst/>
              </a:rPr>
              <a:t>i</a:t>
            </a:r>
            <a:r>
              <a:rPr lang="en-US" sz="2000" b="0" i="0">
                <a:effectLst/>
              </a:rPr>
              <a:t> Norge </a:t>
            </a:r>
            <a:r>
              <a:rPr lang="en-US" sz="2000" b="0" i="0" err="1">
                <a:effectLst/>
              </a:rPr>
              <a:t>og</a:t>
            </a:r>
            <a:r>
              <a:rPr lang="en-US" sz="2000" b="0" i="0">
                <a:effectLst/>
              </a:rPr>
              <a:t> at det er </a:t>
            </a:r>
            <a:r>
              <a:rPr lang="en-US" sz="2000" b="0" i="0" err="1">
                <a:effectLst/>
              </a:rPr>
              <a:t>ineffektivt</a:t>
            </a:r>
            <a:r>
              <a:rPr lang="en-US" sz="2000" b="0" i="0">
                <a:effectLst/>
              </a:rPr>
              <a:t>, </a:t>
            </a:r>
            <a:r>
              <a:rPr lang="en-US" sz="2000" b="0" i="0" err="1">
                <a:effectLst/>
              </a:rPr>
              <a:t>kostbart</a:t>
            </a:r>
            <a:r>
              <a:rPr lang="en-US" sz="2000" b="0" i="0">
                <a:effectLst/>
              </a:rPr>
              <a:t> </a:t>
            </a:r>
            <a:r>
              <a:rPr lang="en-US" sz="2000" b="0" i="0" err="1">
                <a:effectLst/>
              </a:rPr>
              <a:t>og</a:t>
            </a:r>
            <a:r>
              <a:rPr lang="en-US" sz="2000" b="0" i="0">
                <a:effectLst/>
              </a:rPr>
              <a:t> </a:t>
            </a:r>
            <a:r>
              <a:rPr lang="en-US" sz="2000" b="0" i="0" err="1">
                <a:effectLst/>
              </a:rPr>
              <a:t>krev</a:t>
            </a:r>
            <a:r>
              <a:rPr lang="en-US" sz="2000" b="0" i="0">
                <a:effectLst/>
              </a:rPr>
              <a:t> </a:t>
            </a:r>
            <a:r>
              <a:rPr lang="en-US" sz="2000" b="0" i="0" err="1">
                <a:effectLst/>
              </a:rPr>
              <a:t>mykje</a:t>
            </a:r>
            <a:r>
              <a:rPr lang="en-US" sz="2000" b="0" i="0">
                <a:effectLst/>
              </a:rPr>
              <a:t> </a:t>
            </a:r>
            <a:r>
              <a:rPr lang="en-US" sz="2000" b="0" i="0" err="1">
                <a:effectLst/>
              </a:rPr>
              <a:t>personell</a:t>
            </a:r>
            <a:r>
              <a:rPr lang="en-US" sz="2000" b="0" i="0">
                <a:effectLst/>
              </a:rPr>
              <a:t> </a:t>
            </a:r>
            <a:r>
              <a:rPr lang="en-US" sz="2000" b="0" i="0" err="1">
                <a:effectLst/>
              </a:rPr>
              <a:t>som</a:t>
            </a:r>
            <a:r>
              <a:rPr lang="en-US" sz="2000" b="0" i="0">
                <a:effectLst/>
              </a:rPr>
              <a:t> </a:t>
            </a:r>
            <a:r>
              <a:rPr lang="en-US" sz="2000" b="0" i="0" err="1">
                <a:effectLst/>
              </a:rPr>
              <a:t>bør</a:t>
            </a:r>
            <a:r>
              <a:rPr lang="en-US" sz="2000" b="0" i="0">
                <a:effectLst/>
              </a:rPr>
              <a:t> </a:t>
            </a:r>
            <a:r>
              <a:rPr lang="en-US" sz="2000" b="0" i="0" err="1">
                <a:effectLst/>
              </a:rPr>
              <a:t>nyttast</a:t>
            </a:r>
            <a:r>
              <a:rPr lang="en-US" sz="2000" b="0" i="0">
                <a:effectLst/>
              </a:rPr>
              <a:t> </a:t>
            </a:r>
            <a:r>
              <a:rPr lang="en-US" sz="2000" b="0" i="0" err="1">
                <a:effectLst/>
              </a:rPr>
              <a:t>på</a:t>
            </a:r>
            <a:r>
              <a:rPr lang="en-US" sz="2000" b="0" i="0">
                <a:effectLst/>
              </a:rPr>
              <a:t> </a:t>
            </a:r>
            <a:r>
              <a:rPr lang="en-US" sz="2000" b="0" i="0" err="1">
                <a:effectLst/>
              </a:rPr>
              <a:t>oppgåver</a:t>
            </a:r>
            <a:r>
              <a:rPr lang="en-US" sz="2000" b="0" i="0">
                <a:effectLst/>
              </a:rPr>
              <a:t> med </a:t>
            </a:r>
            <a:r>
              <a:rPr lang="en-US" sz="2000" b="0" i="0" err="1">
                <a:effectLst/>
              </a:rPr>
              <a:t>dokumentert</a:t>
            </a:r>
            <a:r>
              <a:rPr lang="en-US" sz="2000" b="0" i="0">
                <a:effectLst/>
              </a:rPr>
              <a:t> </a:t>
            </a:r>
            <a:r>
              <a:rPr lang="en-US" sz="2000" b="0" i="0" err="1">
                <a:effectLst/>
              </a:rPr>
              <a:t>helsegevinst</a:t>
            </a:r>
            <a:r>
              <a:rPr lang="en-US" sz="2000" b="0" i="0">
                <a:effectLst/>
              </a:rPr>
              <a:t>.</a:t>
            </a:r>
            <a:r>
              <a:rPr lang="en-US" sz="2000"/>
              <a:t> </a:t>
            </a:r>
            <a:endParaRPr lang="en-US" sz="2000" b="0" i="0">
              <a:effectLst/>
            </a:endParaRPr>
          </a:p>
          <a:p>
            <a:pPr marL="0" indent="0">
              <a:buNone/>
            </a:pPr>
            <a:endParaRPr lang="en-US" sz="2000"/>
          </a:p>
          <a:p>
            <a:r>
              <a:rPr lang="en-US" sz="2000"/>
              <a:t>I </a:t>
            </a:r>
            <a:r>
              <a:rPr lang="en-US" sz="2000" err="1"/>
              <a:t>klinisk</a:t>
            </a:r>
            <a:r>
              <a:rPr lang="en-US" sz="2000"/>
              <a:t> </a:t>
            </a:r>
            <a:r>
              <a:rPr lang="en-US" sz="2000" err="1"/>
              <a:t>verkelegheit</a:t>
            </a:r>
            <a:r>
              <a:rPr lang="en-US" sz="2000"/>
              <a:t> </a:t>
            </a:r>
            <a:r>
              <a:rPr lang="en-US" sz="2000" err="1"/>
              <a:t>må</a:t>
            </a:r>
            <a:r>
              <a:rPr lang="en-US" sz="2000"/>
              <a:t> </a:t>
            </a:r>
            <a:r>
              <a:rPr lang="en-US" sz="2000" err="1"/>
              <a:t>helsepersonell</a:t>
            </a:r>
            <a:r>
              <a:rPr lang="en-US" sz="2000"/>
              <a:t> </a:t>
            </a:r>
            <a:r>
              <a:rPr lang="en-US" sz="2000" err="1"/>
              <a:t>prioritere</a:t>
            </a:r>
            <a:endParaRPr lang="en-US" sz="2000"/>
          </a:p>
          <a:p>
            <a:pPr marL="0" indent="0">
              <a:buNone/>
            </a:pPr>
            <a:endParaRPr lang="en-US" sz="2000"/>
          </a:p>
          <a:p>
            <a:r>
              <a:rPr lang="en-US" sz="2000" err="1"/>
              <a:t>P</a:t>
            </a:r>
            <a:r>
              <a:rPr lang="en-US" sz="2000" b="0" i="0" u="none" strike="noStrike" err="1">
                <a:effectLst/>
              </a:rPr>
              <a:t>rioritering</a:t>
            </a:r>
            <a:r>
              <a:rPr lang="en-US" sz="2000" b="0" i="0" u="none" strike="noStrike">
                <a:effectLst/>
              </a:rPr>
              <a:t> </a:t>
            </a:r>
            <a:r>
              <a:rPr lang="en-US" sz="2000" b="0" i="0" u="none" strike="noStrike" err="1">
                <a:effectLst/>
              </a:rPr>
              <a:t>og</a:t>
            </a:r>
            <a:r>
              <a:rPr lang="en-US" sz="2000" b="0" i="0" u="none" strike="noStrike">
                <a:effectLst/>
              </a:rPr>
              <a:t> </a:t>
            </a:r>
            <a:r>
              <a:rPr lang="en-US" sz="2000" b="0" i="0" u="none" strike="noStrike" err="1">
                <a:effectLst/>
              </a:rPr>
              <a:t>begrensa</a:t>
            </a:r>
            <a:r>
              <a:rPr lang="en-US" sz="2000" b="0" i="0" u="none" strike="noStrike">
                <a:effectLst/>
              </a:rPr>
              <a:t> </a:t>
            </a:r>
            <a:r>
              <a:rPr lang="en-US" sz="2000" b="0" i="0" u="none" strike="noStrike" err="1">
                <a:effectLst/>
              </a:rPr>
              <a:t>val</a:t>
            </a:r>
            <a:r>
              <a:rPr lang="en-US" sz="2000" b="0" i="0" u="none" strike="noStrike">
                <a:effectLst/>
              </a:rPr>
              <a:t> </a:t>
            </a:r>
            <a:r>
              <a:rPr lang="en-US" sz="2000" b="0" i="0" u="none" strike="noStrike" err="1">
                <a:effectLst/>
              </a:rPr>
              <a:t>bør</a:t>
            </a:r>
            <a:r>
              <a:rPr lang="en-US" sz="2000" b="0" i="0" u="none" strike="noStrike">
                <a:effectLst/>
              </a:rPr>
              <a:t> </a:t>
            </a:r>
            <a:r>
              <a:rPr lang="en-US" sz="2000" b="0" i="0" u="none" strike="noStrike" err="1">
                <a:effectLst/>
              </a:rPr>
              <a:t>vere</a:t>
            </a:r>
            <a:r>
              <a:rPr lang="en-US" sz="2000" b="0" i="0" u="none" strike="noStrike">
                <a:effectLst/>
              </a:rPr>
              <a:t> </a:t>
            </a:r>
            <a:r>
              <a:rPr lang="en-US" sz="2000" b="0" i="0" u="none" strike="noStrike" err="1">
                <a:effectLst/>
              </a:rPr>
              <a:t>tilstrekkeleg</a:t>
            </a:r>
            <a:r>
              <a:rPr lang="en-US" sz="2000" b="0" i="0" u="none" strike="noStrike">
                <a:effectLst/>
              </a:rPr>
              <a:t> </a:t>
            </a:r>
            <a:r>
              <a:rPr lang="en-US" sz="2000" b="0" i="0" u="none" strike="noStrike" err="1">
                <a:effectLst/>
              </a:rPr>
              <a:t>vektlagt</a:t>
            </a:r>
            <a:r>
              <a:rPr lang="en-US" sz="2000" b="0" i="0" u="none" strike="noStrike">
                <a:effectLst/>
              </a:rPr>
              <a:t> </a:t>
            </a:r>
            <a:r>
              <a:rPr lang="en-US" sz="2000" b="0" i="0" u="none" strike="noStrike" err="1">
                <a:effectLst/>
              </a:rPr>
              <a:t>i</a:t>
            </a:r>
            <a:r>
              <a:rPr lang="en-US" sz="2000" b="0" i="0" u="none" strike="noStrike">
                <a:effectLst/>
              </a:rPr>
              <a:t> </a:t>
            </a:r>
            <a:r>
              <a:rPr lang="en-US" sz="2000" b="0" i="0" u="none" strike="noStrike" err="1">
                <a:effectLst/>
              </a:rPr>
              <a:t>helsefagutdanningane</a:t>
            </a:r>
            <a:r>
              <a:rPr lang="en-US" sz="2000" b="0" i="0" u="none" strike="noStrike">
                <a:effectLst/>
              </a:rPr>
              <a:t> </a:t>
            </a:r>
            <a:r>
              <a:rPr lang="en-US" sz="2000" b="0" i="0" u="none" strike="noStrike" err="1">
                <a:effectLst/>
              </a:rPr>
              <a:t>slik</a:t>
            </a:r>
            <a:r>
              <a:rPr lang="en-US" sz="2000" b="0" i="0" u="none" strike="noStrike">
                <a:effectLst/>
              </a:rPr>
              <a:t> at </a:t>
            </a:r>
            <a:r>
              <a:rPr lang="en-US" sz="2000" b="0" i="0" u="none" strike="noStrike" err="1">
                <a:effectLst/>
              </a:rPr>
              <a:t>helsepersonell</a:t>
            </a:r>
            <a:r>
              <a:rPr lang="en-US" sz="2000"/>
              <a:t> vert</a:t>
            </a:r>
            <a:r>
              <a:rPr lang="en-US" sz="2000" b="0" i="0" u="none" strike="noStrike">
                <a:effectLst/>
              </a:rPr>
              <a:t> </a:t>
            </a:r>
            <a:r>
              <a:rPr lang="en-US" sz="2000" b="0" i="0" u="none" strike="noStrike" err="1">
                <a:effectLst/>
              </a:rPr>
              <a:t>vesentleg</a:t>
            </a:r>
            <a:r>
              <a:rPr lang="en-US" sz="2000" b="0" i="0" u="none" strike="noStrike">
                <a:effectLst/>
              </a:rPr>
              <a:t> </a:t>
            </a:r>
            <a:r>
              <a:rPr lang="en-US" sz="2000" b="0" i="0" u="none" strike="noStrike" err="1">
                <a:effectLst/>
              </a:rPr>
              <a:t>betre</a:t>
            </a:r>
            <a:r>
              <a:rPr lang="en-US" sz="2000"/>
              <a:t> </a:t>
            </a:r>
            <a:r>
              <a:rPr lang="en-US" sz="2000" err="1"/>
              <a:t>rusta</a:t>
            </a:r>
            <a:r>
              <a:rPr lang="en-US" sz="2000"/>
              <a:t> </a:t>
            </a:r>
            <a:r>
              <a:rPr lang="en-US" sz="2000" b="0" i="0" u="none" strike="noStrike" err="1">
                <a:effectLst/>
              </a:rPr>
              <a:t>til</a:t>
            </a:r>
            <a:r>
              <a:rPr lang="en-US" sz="2000" b="0" i="0" u="none" strike="noStrike">
                <a:effectLst/>
              </a:rPr>
              <a:t> </a:t>
            </a:r>
            <a:r>
              <a:rPr lang="en-US" sz="2000" b="0" i="0" u="none" strike="noStrike" err="1">
                <a:effectLst/>
              </a:rPr>
              <a:t>å</a:t>
            </a:r>
            <a:r>
              <a:rPr lang="en-US" sz="2000" b="0" i="0" u="none" strike="noStrike">
                <a:effectLst/>
              </a:rPr>
              <a:t> ta </a:t>
            </a:r>
            <a:r>
              <a:rPr lang="en-US" sz="2000" b="0" i="0" u="none" strike="noStrike" err="1">
                <a:effectLst/>
              </a:rPr>
              <a:t>begrensa</a:t>
            </a:r>
            <a:r>
              <a:rPr lang="en-US" sz="2000" b="0" i="0" u="none" strike="noStrike">
                <a:effectLst/>
              </a:rPr>
              <a:t> </a:t>
            </a:r>
            <a:r>
              <a:rPr lang="en-US" sz="2000" b="0" i="0" u="none" strike="noStrike" err="1">
                <a:effectLst/>
              </a:rPr>
              <a:t>valg</a:t>
            </a:r>
            <a:r>
              <a:rPr lang="en-US" sz="2000" b="0" i="0" u="none" strike="noStrike">
                <a:effectLst/>
              </a:rPr>
              <a:t> </a:t>
            </a:r>
            <a:r>
              <a:rPr lang="en-US" sz="2000" b="0" i="0" u="none" strike="noStrike" err="1">
                <a:effectLst/>
              </a:rPr>
              <a:t>som</a:t>
            </a:r>
            <a:r>
              <a:rPr lang="en-US" sz="2000" b="0" i="0" u="none" strike="noStrike">
                <a:effectLst/>
              </a:rPr>
              <a:t> del av </a:t>
            </a:r>
            <a:r>
              <a:rPr lang="en-US" sz="2000" b="0" i="0" u="none" strike="noStrike" err="1">
                <a:effectLst/>
              </a:rPr>
              <a:t>fagleg</a:t>
            </a:r>
            <a:r>
              <a:rPr lang="en-US" sz="2000" b="0" i="0" u="none" strike="noStrike">
                <a:effectLst/>
              </a:rPr>
              <a:t> </a:t>
            </a:r>
            <a:r>
              <a:rPr lang="en-US" sz="2000" err="1"/>
              <a:t>verksemd</a:t>
            </a:r>
            <a:r>
              <a:rPr lang="en-US" sz="2000" b="0" i="0" u="none" strike="noStrike">
                <a:effectLst/>
              </a:rPr>
              <a:t> </a:t>
            </a:r>
            <a:r>
              <a:rPr lang="en-US" sz="2000" b="0" i="0" u="none" strike="noStrike" err="1">
                <a:effectLst/>
              </a:rPr>
              <a:t>i</a:t>
            </a:r>
            <a:r>
              <a:rPr lang="en-US" sz="2000" b="0" i="0" u="none" strike="noStrike">
                <a:effectLst/>
              </a:rPr>
              <a:t> </a:t>
            </a:r>
            <a:r>
              <a:rPr lang="en-US" sz="2000" b="0" i="0" u="none" strike="noStrike" err="1">
                <a:effectLst/>
              </a:rPr>
              <a:t>tenesta</a:t>
            </a:r>
            <a:endParaRPr lang="en-US" sz="2000" b="0" i="0" u="none" strike="noStrike">
              <a:effectLst/>
              <a:cs typeface="Calibri"/>
            </a:endParaRPr>
          </a:p>
          <a:p>
            <a:pPr marL="0" indent="0">
              <a:buNone/>
            </a:pPr>
            <a:endParaRPr lang="en-US" sz="2000"/>
          </a:p>
          <a:p>
            <a:r>
              <a:rPr lang="nb-NO" sz="2000">
                <a:effectLst/>
                <a:latin typeface="UniCenturyOldStyle"/>
              </a:rPr>
              <a:t>Det er viktig at </a:t>
            </a:r>
            <a:r>
              <a:rPr lang="nb-NO" sz="2000" err="1">
                <a:latin typeface="UniCenturyOldStyle"/>
              </a:rPr>
              <a:t>tenestene</a:t>
            </a:r>
            <a:r>
              <a:rPr lang="nb-NO" sz="2000">
                <a:effectLst/>
                <a:latin typeface="UniCenturyOldStyle"/>
              </a:rPr>
              <a:t>, leiinga ved </a:t>
            </a:r>
            <a:r>
              <a:rPr lang="nb-NO" sz="2000" err="1">
                <a:effectLst/>
                <a:latin typeface="UniCenturyOldStyle"/>
              </a:rPr>
              <a:t>einingane</a:t>
            </a:r>
            <a:r>
              <a:rPr lang="nb-NO" sz="2000">
                <a:effectLst/>
                <a:latin typeface="UniCenturyOldStyle"/>
              </a:rPr>
              <a:t> og det </a:t>
            </a:r>
            <a:r>
              <a:rPr lang="nb-NO" sz="2000" err="1">
                <a:effectLst/>
                <a:latin typeface="UniCenturyOldStyle"/>
              </a:rPr>
              <a:t>faglege</a:t>
            </a:r>
            <a:r>
              <a:rPr lang="nb-NO" sz="2000">
                <a:effectLst/>
                <a:latin typeface="UniCenturyOldStyle"/>
              </a:rPr>
              <a:t> personalet jobbar systematisk med </a:t>
            </a:r>
            <a:r>
              <a:rPr lang="nb-NO" sz="2000" err="1">
                <a:effectLst/>
                <a:latin typeface="UniCenturyOldStyle"/>
              </a:rPr>
              <a:t>spørsmål</a:t>
            </a:r>
            <a:r>
              <a:rPr lang="nb-NO" sz="2000">
                <a:effectLst/>
                <a:latin typeface="UniCenturyOldStyle"/>
              </a:rPr>
              <a:t> om prioritering og brukar tid og </a:t>
            </a:r>
            <a:r>
              <a:rPr lang="nb-NO" sz="2000" err="1">
                <a:effectLst/>
                <a:latin typeface="UniCenturyOldStyle"/>
              </a:rPr>
              <a:t>ressursar</a:t>
            </a:r>
            <a:r>
              <a:rPr lang="nb-NO" sz="2000">
                <a:effectLst/>
                <a:latin typeface="UniCenturyOldStyle"/>
              </a:rPr>
              <a:t> </a:t>
            </a:r>
            <a:r>
              <a:rPr lang="nb-NO" sz="2000" err="1">
                <a:effectLst/>
                <a:latin typeface="UniCenturyOldStyle"/>
              </a:rPr>
              <a:t>pa</a:t>
            </a:r>
            <a:r>
              <a:rPr lang="nb-NO" sz="2000">
                <a:effectLst/>
                <a:latin typeface="UniCenturyOldStyle"/>
              </a:rPr>
              <a:t>̊ å skape </a:t>
            </a:r>
            <a:r>
              <a:rPr lang="nb-NO" sz="2000" err="1">
                <a:effectLst/>
                <a:latin typeface="UniCenturyOldStyle"/>
              </a:rPr>
              <a:t>møteplassar</a:t>
            </a:r>
            <a:r>
              <a:rPr lang="nb-NO" sz="2000">
                <a:effectLst/>
                <a:latin typeface="UniCenturyOldStyle"/>
              </a:rPr>
              <a:t> for å drøfte </a:t>
            </a:r>
            <a:r>
              <a:rPr lang="nb-NO" sz="2000" err="1">
                <a:effectLst/>
                <a:latin typeface="UniCenturyOldStyle"/>
              </a:rPr>
              <a:t>erfaringar</a:t>
            </a:r>
            <a:r>
              <a:rPr lang="nb-NO" sz="2000">
                <a:effectLst/>
                <a:latin typeface="UniCenturyOldStyle"/>
              </a:rPr>
              <a:t> </a:t>
            </a:r>
            <a:r>
              <a:rPr lang="nb-NO" sz="2000" err="1">
                <a:effectLst/>
                <a:latin typeface="UniCenturyOldStyle"/>
              </a:rPr>
              <a:t>frå</a:t>
            </a:r>
            <a:r>
              <a:rPr lang="nb-NO" sz="2000">
                <a:effectLst/>
                <a:latin typeface="UniCenturyOldStyle"/>
              </a:rPr>
              <a:t> praksis med </a:t>
            </a:r>
            <a:r>
              <a:rPr lang="nb-NO" sz="2000" err="1">
                <a:effectLst/>
                <a:latin typeface="UniCenturyOldStyle"/>
              </a:rPr>
              <a:t>prioriteringar</a:t>
            </a:r>
            <a:endParaRPr lang="nb-NO" sz="2000"/>
          </a:p>
          <a:p>
            <a:endParaRPr lang="en-US" sz="2000" b="1" i="1"/>
          </a:p>
          <a:p>
            <a:pPr marL="0"/>
            <a:endParaRPr lang="en-US" sz="2000"/>
          </a:p>
          <a:p>
            <a:pPr marL="0"/>
            <a:endParaRPr lang="en-US" sz="2000"/>
          </a:p>
        </p:txBody>
      </p:sp>
      <p:pic>
        <p:nvPicPr>
          <p:cNvPr id="6" name="Picture 41" descr="Icon&#10;&#10;Description automatically generated">
            <a:extLst>
              <a:ext uri="{FF2B5EF4-FFF2-40B4-BE49-F238E27FC236}">
                <a16:creationId xmlns:a16="http://schemas.microsoft.com/office/drawing/2014/main" id="{1D116A71-C73C-4BA0-9690-CF432C0C428C}"/>
              </a:ext>
            </a:extLst>
          </p:cNvPr>
          <p:cNvPicPr>
            <a:picLocks noChangeAspect="1"/>
          </p:cNvPicPr>
          <p:nvPr/>
        </p:nvPicPr>
        <p:blipFill>
          <a:blip r:embed="rId3"/>
          <a:stretch>
            <a:fillRect/>
          </a:stretch>
        </p:blipFill>
        <p:spPr>
          <a:xfrm>
            <a:off x="8644045" y="329183"/>
            <a:ext cx="2453806" cy="3429969"/>
          </a:xfrm>
          <a:prstGeom prst="rect">
            <a:avLst/>
          </a:prstGeom>
        </p:spPr>
      </p:pic>
      <p:pic>
        <p:nvPicPr>
          <p:cNvPr id="5" name="Picture 17" descr="Icon&#10;&#10;Description automatically generated">
            <a:extLst>
              <a:ext uri="{FF2B5EF4-FFF2-40B4-BE49-F238E27FC236}">
                <a16:creationId xmlns:a16="http://schemas.microsoft.com/office/drawing/2014/main" id="{69241C94-FF1C-53B6-68D2-F52462CD71CC}"/>
              </a:ext>
            </a:extLst>
          </p:cNvPr>
          <p:cNvPicPr>
            <a:picLocks noChangeAspect="1"/>
          </p:cNvPicPr>
          <p:nvPr/>
        </p:nvPicPr>
        <p:blipFill>
          <a:blip r:embed="rId4"/>
          <a:stretch>
            <a:fillRect/>
          </a:stretch>
        </p:blipFill>
        <p:spPr>
          <a:xfrm flipH="1">
            <a:off x="8652276" y="4079193"/>
            <a:ext cx="2419055" cy="2176272"/>
          </a:xfrm>
          <a:prstGeom prst="rect">
            <a:avLst/>
          </a:prstGeom>
        </p:spPr>
      </p:pic>
      <p:sp>
        <p:nvSpPr>
          <p:cNvPr id="3" name="Plassholder for bunntekst 2">
            <a:extLst>
              <a:ext uri="{FF2B5EF4-FFF2-40B4-BE49-F238E27FC236}">
                <a16:creationId xmlns:a16="http://schemas.microsoft.com/office/drawing/2014/main" id="{8EE1E1CE-8B86-A5DB-8798-FEF8226A9E52}"/>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r>
              <a:rPr lang="nb-NO" b="0">
                <a:solidFill>
                  <a:schemeClr val="tx1"/>
                </a:solidFill>
              </a:rPr>
              <a:t>Kap.11 </a:t>
            </a:r>
            <a:r>
              <a:rPr lang="nb-NO" b="0" i="0">
                <a:solidFill>
                  <a:schemeClr val="tx1"/>
                </a:solidFill>
              </a:rPr>
              <a:t>Prioritering og reduksjon av overbehandling </a:t>
            </a:r>
            <a:endParaRPr lang="en-NO" b="0">
              <a:solidFill>
                <a:schemeClr val="tx1"/>
              </a:solidFill>
            </a:endParaRPr>
          </a:p>
          <a:p>
            <a:endParaRPr lang="en-US" sz="1200" kern="1200">
              <a:solidFill>
                <a:schemeClr val="tx1">
                  <a:tint val="75000"/>
                </a:schemeClr>
              </a:solidFill>
              <a:latin typeface="+mn-lt"/>
              <a:ea typeface="+mn-ea"/>
              <a:cs typeface="+mn-cs"/>
            </a:endParaRPr>
          </a:p>
        </p:txBody>
      </p:sp>
    </p:spTree>
    <p:extLst>
      <p:ext uri="{BB962C8B-B14F-4D97-AF65-F5344CB8AC3E}">
        <p14:creationId xmlns:p14="http://schemas.microsoft.com/office/powerpoint/2010/main" val="405380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tel 7">
            <a:extLst>
              <a:ext uri="{FF2B5EF4-FFF2-40B4-BE49-F238E27FC236}">
                <a16:creationId xmlns:a16="http://schemas.microsoft.com/office/drawing/2014/main" id="{1CC82729-CFB0-ECD6-529B-3785551854DD}"/>
              </a:ext>
            </a:extLst>
          </p:cNvPr>
          <p:cNvSpPr>
            <a:spLocks noGrp="1"/>
          </p:cNvSpPr>
          <p:nvPr>
            <p:ph type="title"/>
          </p:nvPr>
        </p:nvSpPr>
        <p:spPr>
          <a:xfrm>
            <a:off x="838200" y="557188"/>
            <a:ext cx="10515600" cy="1133499"/>
          </a:xfrm>
        </p:spPr>
        <p:txBody>
          <a:bodyPr>
            <a:normAutofit/>
          </a:bodyPr>
          <a:lstStyle/>
          <a:p>
            <a:pPr algn="ctr"/>
            <a:r>
              <a:rPr lang="en-US" sz="4400" i="0">
                <a:latin typeface="+mj-lt"/>
                <a:cs typeface="+mj-cs"/>
              </a:rPr>
              <a:t>Prioritering og reduksjon av overbehandling</a:t>
            </a:r>
            <a:endParaRPr lang="nb-NO" sz="4400"/>
          </a:p>
        </p:txBody>
      </p:sp>
      <p:sp>
        <p:nvSpPr>
          <p:cNvPr id="2" name="Plassholder for bunntekst 1">
            <a:extLst>
              <a:ext uri="{FF2B5EF4-FFF2-40B4-BE49-F238E27FC236}">
                <a16:creationId xmlns:a16="http://schemas.microsoft.com/office/drawing/2014/main" id="{3E6895B4-1426-5BA8-76B4-9D9477DD4F5D}"/>
              </a:ext>
            </a:extLst>
          </p:cNvPr>
          <p:cNvSpPr>
            <a:spLocks noGrp="1"/>
          </p:cNvSpPr>
          <p:nvPr>
            <p:ph type="ftr" sz="quarter" idx="3"/>
          </p:nvPr>
        </p:nvSpPr>
        <p:spPr>
          <a:xfrm>
            <a:off x="4038600" y="6356350"/>
            <a:ext cx="4114800" cy="365125"/>
          </a:xfrm>
        </p:spPr>
        <p:txBody>
          <a:bodyPr>
            <a:normAutofit/>
          </a:bodyPr>
          <a:lstStyle/>
          <a:p>
            <a:r>
              <a:rPr lang="nb-NO" b="0">
                <a:solidFill>
                  <a:schemeClr val="tx1"/>
                </a:solidFill>
              </a:rPr>
              <a:t>Kap.11 </a:t>
            </a:r>
            <a:r>
              <a:rPr lang="nb-NO" b="0" i="0">
                <a:solidFill>
                  <a:schemeClr val="tx1"/>
                </a:solidFill>
              </a:rPr>
              <a:t>Prioritering og reduksjon av overbehandling </a:t>
            </a:r>
            <a:endParaRPr lang="en-NO" b="0">
              <a:solidFill>
                <a:schemeClr val="tx1"/>
              </a:solidFill>
            </a:endParaRPr>
          </a:p>
          <a:p>
            <a:endParaRPr lang="en-NO"/>
          </a:p>
        </p:txBody>
      </p:sp>
      <p:graphicFrame>
        <p:nvGraphicFramePr>
          <p:cNvPr id="12" name="Plassholder for innhold 8">
            <a:extLst>
              <a:ext uri="{FF2B5EF4-FFF2-40B4-BE49-F238E27FC236}">
                <a16:creationId xmlns:a16="http://schemas.microsoft.com/office/drawing/2014/main" id="{EA64B9B3-5CD9-9C3D-A3A0-6C5FC5087A21}"/>
              </a:ext>
            </a:extLst>
          </p:cNvPr>
          <p:cNvGraphicFramePr>
            <a:graphicFrameLocks noGrp="1"/>
          </p:cNvGraphicFramePr>
          <p:nvPr>
            <p:ph idx="1"/>
            <p:extLst>
              <p:ext uri="{D42A27DB-BD31-4B8C-83A1-F6EECF244321}">
                <p14:modId xmlns:p14="http://schemas.microsoft.com/office/powerpoint/2010/main" val="2494003658"/>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4363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343D410-CDF0-46CB-8515-96525EBD58C2}"/>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3800" b="1" i="0" u="none" strike="noStrike">
                <a:effectLst/>
                <a:latin typeface="+mj-lt"/>
                <a:cs typeface="+mj-cs"/>
              </a:rPr>
              <a:t>Teknologi og digitale løysingar kan redusere behovet for personell </a:t>
            </a:r>
            <a:endParaRPr lang="en-US" sz="3800" b="0">
              <a:latin typeface="+mj-lt"/>
              <a:cs typeface="+mj-cs"/>
            </a:endParaRPr>
          </a:p>
        </p:txBody>
      </p:sp>
      <p:pic>
        <p:nvPicPr>
          <p:cNvPr id="8" name="Plassholder for innhold 7" descr="Et bilde som inneholder Nettsted&#10;&#10;Automatisk generert beskrivelse">
            <a:extLst>
              <a:ext uri="{FF2B5EF4-FFF2-40B4-BE49-F238E27FC236}">
                <a16:creationId xmlns:a16="http://schemas.microsoft.com/office/drawing/2014/main" id="{DA9AB50D-D744-DF73-EC51-5F7D2BD1B4F1}"/>
              </a:ext>
            </a:extLst>
          </p:cNvPr>
          <p:cNvPicPr>
            <a:picLocks noGrp="1" noChangeAspect="1"/>
          </p:cNvPicPr>
          <p:nvPr>
            <p:ph sz="half" idx="2"/>
          </p:nvPr>
        </p:nvPicPr>
        <p:blipFill rotWithShape="1">
          <a:blip r:embed="rId3"/>
          <a:srcRect l="2688" r="6195" b="23429"/>
          <a:stretch/>
        </p:blipFill>
        <p:spPr>
          <a:xfrm>
            <a:off x="0" y="10"/>
            <a:ext cx="4243589"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A1BD61A5-2CDB-4F98-A13F-D90499B91BCB}"/>
              </a:ext>
            </a:extLst>
          </p:cNvPr>
          <p:cNvSpPr>
            <a:spLocks noGrp="1"/>
          </p:cNvSpPr>
          <p:nvPr>
            <p:ph sz="half" idx="1"/>
          </p:nvPr>
        </p:nvSpPr>
        <p:spPr>
          <a:xfrm>
            <a:off x="5161280" y="2514600"/>
            <a:ext cx="6387592" cy="3977640"/>
          </a:xfrm>
        </p:spPr>
        <p:txBody>
          <a:bodyPr vert="horz" lIns="91440" tIns="45720" rIns="91440" bIns="45720" rtlCol="0">
            <a:normAutofit/>
          </a:bodyPr>
          <a:lstStyle/>
          <a:p>
            <a:endParaRPr lang="en-US" sz="2200"/>
          </a:p>
          <a:p>
            <a:r>
              <a:rPr lang="en-US" sz="2200"/>
              <a:t>Vi </a:t>
            </a:r>
            <a:r>
              <a:rPr lang="en-US" sz="2200" err="1"/>
              <a:t>må</a:t>
            </a:r>
            <a:r>
              <a:rPr lang="en-US" sz="2200"/>
              <a:t> </a:t>
            </a:r>
            <a:r>
              <a:rPr lang="en-US" sz="2200" err="1"/>
              <a:t>automatisere</a:t>
            </a:r>
            <a:r>
              <a:rPr lang="en-US" sz="2200"/>
              <a:t> alt vi </a:t>
            </a:r>
            <a:r>
              <a:rPr lang="en-US" sz="2200" err="1"/>
              <a:t>kan</a:t>
            </a:r>
            <a:r>
              <a:rPr lang="en-US" sz="2200"/>
              <a:t>!</a:t>
            </a:r>
          </a:p>
          <a:p>
            <a:r>
              <a:rPr lang="en-US" sz="2200" err="1"/>
              <a:t>Lansere</a:t>
            </a:r>
            <a:r>
              <a:rPr lang="en-US" sz="2200"/>
              <a:t> </a:t>
            </a:r>
            <a:r>
              <a:rPr lang="en-US" sz="2200" err="1"/>
              <a:t>ei</a:t>
            </a:r>
            <a:r>
              <a:rPr lang="en-US" sz="2200"/>
              <a:t> </a:t>
            </a:r>
            <a:r>
              <a:rPr lang="en-US" sz="2200" err="1"/>
              <a:t>satsing</a:t>
            </a:r>
            <a:r>
              <a:rPr lang="en-US" sz="2200"/>
              <a:t> for </a:t>
            </a:r>
            <a:r>
              <a:rPr lang="en-US" sz="2200" err="1"/>
              <a:t>personellbesparande</a:t>
            </a:r>
            <a:r>
              <a:rPr lang="en-US" sz="2200"/>
              <a:t> </a:t>
            </a:r>
            <a:r>
              <a:rPr lang="en-US" sz="2200" err="1"/>
              <a:t>teknologi</a:t>
            </a:r>
            <a:endParaRPr lang="en-US" sz="2200"/>
          </a:p>
          <a:p>
            <a:r>
              <a:rPr lang="en-US" sz="2200" err="1"/>
              <a:t>Tiltak</a:t>
            </a:r>
            <a:r>
              <a:rPr lang="en-US" sz="2200"/>
              <a:t> for </a:t>
            </a:r>
            <a:r>
              <a:rPr lang="en-US" sz="2200" err="1"/>
              <a:t>å</a:t>
            </a:r>
            <a:r>
              <a:rPr lang="en-US" sz="2200"/>
              <a:t> </a:t>
            </a:r>
            <a:r>
              <a:rPr lang="en-US" sz="2200" err="1"/>
              <a:t>styrke</a:t>
            </a:r>
            <a:r>
              <a:rPr lang="en-US" sz="2200"/>
              <a:t> den </a:t>
            </a:r>
            <a:r>
              <a:rPr lang="en-US" sz="2200" err="1"/>
              <a:t>digitale</a:t>
            </a:r>
            <a:r>
              <a:rPr lang="en-US" sz="2200"/>
              <a:t> </a:t>
            </a:r>
            <a:r>
              <a:rPr lang="en-US" sz="2200" err="1"/>
              <a:t>kompetansen</a:t>
            </a:r>
            <a:r>
              <a:rPr lang="en-US" sz="2200"/>
              <a:t> </a:t>
            </a:r>
            <a:r>
              <a:rPr lang="en-US" sz="2200" err="1"/>
              <a:t>i</a:t>
            </a:r>
            <a:r>
              <a:rPr lang="en-US" sz="2200"/>
              <a:t> </a:t>
            </a:r>
            <a:r>
              <a:rPr lang="en-US" sz="2200" err="1"/>
              <a:t>helse</a:t>
            </a:r>
            <a:r>
              <a:rPr lang="en-US" sz="2200"/>
              <a:t>- </a:t>
            </a:r>
            <a:r>
              <a:rPr lang="en-US" sz="2200" err="1"/>
              <a:t>og</a:t>
            </a:r>
            <a:r>
              <a:rPr lang="en-US" sz="2200"/>
              <a:t> </a:t>
            </a:r>
            <a:r>
              <a:rPr lang="en-US" sz="2200" err="1"/>
              <a:t>omsorgstenesta</a:t>
            </a:r>
            <a:endParaRPr lang="en-US" sz="2200"/>
          </a:p>
          <a:p>
            <a:pPr lvl="1"/>
            <a:r>
              <a:rPr lang="en-US" sz="2200">
                <a:effectLst/>
              </a:rPr>
              <a:t>Digital </a:t>
            </a:r>
            <a:r>
              <a:rPr lang="en-US" sz="2200" err="1">
                <a:effectLst/>
              </a:rPr>
              <a:t>kompetanseutvikling</a:t>
            </a:r>
            <a:r>
              <a:rPr lang="en-US" sz="2200">
                <a:effectLst/>
              </a:rPr>
              <a:t> er </a:t>
            </a:r>
            <a:r>
              <a:rPr lang="en-US" sz="2200" err="1">
                <a:effectLst/>
              </a:rPr>
              <a:t>ein</a:t>
            </a:r>
            <a:r>
              <a:rPr lang="en-US" sz="2200">
                <a:effectLst/>
              </a:rPr>
              <a:t> </a:t>
            </a:r>
            <a:r>
              <a:rPr lang="en-US" sz="2200" err="1">
                <a:effectLst/>
              </a:rPr>
              <a:t>førsetnad</a:t>
            </a:r>
            <a:r>
              <a:rPr lang="en-US" sz="2200">
                <a:effectLst/>
              </a:rPr>
              <a:t> for å </a:t>
            </a:r>
            <a:r>
              <a:rPr lang="en-US" sz="2200" err="1">
                <a:effectLst/>
              </a:rPr>
              <a:t>utvikle</a:t>
            </a:r>
            <a:r>
              <a:rPr lang="en-US" sz="2200">
                <a:effectLst/>
              </a:rPr>
              <a:t> </a:t>
            </a:r>
            <a:r>
              <a:rPr lang="en-US" sz="2200" err="1">
                <a:effectLst/>
              </a:rPr>
              <a:t>gode</a:t>
            </a:r>
            <a:r>
              <a:rPr lang="en-US" sz="2200">
                <a:effectLst/>
              </a:rPr>
              <a:t> </a:t>
            </a:r>
            <a:r>
              <a:rPr lang="en-US" sz="2200" err="1">
                <a:effectLst/>
              </a:rPr>
              <a:t>digitale</a:t>
            </a:r>
            <a:r>
              <a:rPr lang="en-US" sz="2200">
                <a:effectLst/>
              </a:rPr>
              <a:t> </a:t>
            </a:r>
            <a:r>
              <a:rPr lang="en-US" sz="2200" err="1">
                <a:effectLst/>
              </a:rPr>
              <a:t>løysinger</a:t>
            </a:r>
            <a:r>
              <a:rPr lang="en-US" sz="2200">
                <a:effectLst/>
              </a:rPr>
              <a:t>, men </a:t>
            </a:r>
            <a:r>
              <a:rPr lang="en-US" sz="2200" err="1">
                <a:effectLst/>
              </a:rPr>
              <a:t>ogsa</a:t>
            </a:r>
            <a:r>
              <a:rPr lang="en-US" sz="2200">
                <a:effectLst/>
              </a:rPr>
              <a:t>̊ for å ta </a:t>
            </a:r>
            <a:r>
              <a:rPr lang="en-US" sz="2200" err="1">
                <a:effectLst/>
              </a:rPr>
              <a:t>dei</a:t>
            </a:r>
            <a:r>
              <a:rPr lang="en-US" sz="2200">
                <a:effectLst/>
              </a:rPr>
              <a:t> </a:t>
            </a:r>
            <a:r>
              <a:rPr lang="en-US" sz="2200" err="1">
                <a:effectLst/>
              </a:rPr>
              <a:t>i</a:t>
            </a:r>
            <a:r>
              <a:rPr lang="en-US" sz="2200">
                <a:effectLst/>
              </a:rPr>
              <a:t> bruk</a:t>
            </a:r>
          </a:p>
          <a:p>
            <a:endParaRPr lang="en-US" sz="2200"/>
          </a:p>
          <a:p>
            <a:endParaRPr lang="en-US" sz="2200"/>
          </a:p>
        </p:txBody>
      </p:sp>
      <p:sp>
        <p:nvSpPr>
          <p:cNvPr id="5" name="Plassholder for bunntekst 4">
            <a:extLst>
              <a:ext uri="{FF2B5EF4-FFF2-40B4-BE49-F238E27FC236}">
                <a16:creationId xmlns:a16="http://schemas.microsoft.com/office/drawing/2014/main" id="{32029C0C-982D-5EB7-CE3B-15C4EBF3133B}"/>
              </a:ext>
            </a:extLst>
          </p:cNvPr>
          <p:cNvSpPr>
            <a:spLocks noGrp="1"/>
          </p:cNvSpPr>
          <p:nvPr>
            <p:ph type="ftr" sz="quarter" idx="3"/>
          </p:nvPr>
        </p:nvSpPr>
        <p:spPr>
          <a:xfrm>
            <a:off x="4052053" y="6065520"/>
            <a:ext cx="7792720" cy="791845"/>
          </a:xfrm>
        </p:spPr>
        <p:txBody>
          <a:bodyPr vert="horz" lIns="91440" tIns="45720" rIns="91440" bIns="45720" rtlCol="0" anchor="ctr">
            <a:normAutofit fontScale="47500" lnSpcReduction="20000"/>
          </a:bodyPr>
          <a:lstStyle/>
          <a:p>
            <a:pPr>
              <a:lnSpc>
                <a:spcPct val="90000"/>
              </a:lnSpc>
              <a:spcAft>
                <a:spcPts val="600"/>
              </a:spcAft>
              <a:defRPr/>
            </a:pPr>
            <a:r>
              <a:rPr lang="en-US" sz="2000" b="0" kern="1200">
                <a:solidFill>
                  <a:prstClr val="black">
                    <a:tint val="75000"/>
                  </a:prstClr>
                </a:solidFill>
                <a:latin typeface="Calibri" panose="020F0502020204030204"/>
                <a:ea typeface="+mn-ea"/>
                <a:cs typeface="+mn-cs"/>
              </a:rPr>
              <a:t>Kap.12 </a:t>
            </a:r>
            <a:r>
              <a:rPr lang="en-US" sz="2000" b="0" kern="1200" err="1">
                <a:solidFill>
                  <a:prstClr val="black">
                    <a:tint val="75000"/>
                  </a:prstClr>
                </a:solidFill>
                <a:latin typeface="Calibri" panose="020F0502020204030204"/>
                <a:ea typeface="+mn-ea"/>
                <a:cs typeface="+mn-cs"/>
              </a:rPr>
              <a:t>Digitalisering</a:t>
            </a:r>
            <a:r>
              <a:rPr lang="en-US" sz="2000" b="0" kern="1200">
                <a:solidFill>
                  <a:prstClr val="black">
                    <a:tint val="75000"/>
                  </a:prstClr>
                </a:solidFill>
                <a:latin typeface="Calibri" panose="020F0502020204030204"/>
                <a:ea typeface="+mn-ea"/>
                <a:cs typeface="+mn-cs"/>
              </a:rPr>
              <a:t> </a:t>
            </a:r>
            <a:r>
              <a:rPr lang="en-US" sz="2000" b="0" kern="1200" err="1">
                <a:solidFill>
                  <a:prstClr val="black">
                    <a:tint val="75000"/>
                  </a:prstClr>
                </a:solidFill>
                <a:latin typeface="Calibri" panose="020F0502020204030204"/>
                <a:ea typeface="+mn-ea"/>
                <a:cs typeface="+mn-cs"/>
              </a:rPr>
              <a:t>og</a:t>
            </a:r>
            <a:r>
              <a:rPr lang="en-US" sz="2000" b="0" kern="1200">
                <a:solidFill>
                  <a:prstClr val="black">
                    <a:tint val="75000"/>
                  </a:prstClr>
                </a:solidFill>
                <a:latin typeface="Calibri" panose="020F0502020204030204"/>
                <a:ea typeface="+mn-ea"/>
                <a:cs typeface="+mn-cs"/>
              </a:rPr>
              <a:t> </a:t>
            </a:r>
            <a:r>
              <a:rPr lang="en-US" sz="2000" b="0" kern="1200" err="1">
                <a:solidFill>
                  <a:prstClr val="black">
                    <a:tint val="75000"/>
                  </a:prstClr>
                </a:solidFill>
                <a:latin typeface="Calibri" panose="020F0502020204030204"/>
                <a:ea typeface="+mn-ea"/>
                <a:cs typeface="+mn-cs"/>
              </a:rPr>
              <a:t>teknologisk</a:t>
            </a:r>
            <a:r>
              <a:rPr lang="en-US" sz="2000" b="0" kern="1200">
                <a:solidFill>
                  <a:prstClr val="black">
                    <a:tint val="75000"/>
                  </a:prstClr>
                </a:solidFill>
                <a:latin typeface="Calibri" panose="020F0502020204030204"/>
                <a:ea typeface="+mn-ea"/>
                <a:cs typeface="+mn-cs"/>
              </a:rPr>
              <a:t> </a:t>
            </a:r>
            <a:r>
              <a:rPr lang="en-US" sz="2000" b="0" kern="1200" err="1">
                <a:solidFill>
                  <a:prstClr val="black">
                    <a:tint val="75000"/>
                  </a:prstClr>
                </a:solidFill>
                <a:latin typeface="Calibri" panose="020F0502020204030204"/>
                <a:ea typeface="+mn-ea"/>
                <a:cs typeface="+mn-cs"/>
              </a:rPr>
              <a:t>utvikling</a:t>
            </a:r>
            <a:r>
              <a:rPr lang="en-US" sz="2000" b="0" kern="1200">
                <a:solidFill>
                  <a:prstClr val="black">
                    <a:tint val="75000"/>
                  </a:prstClr>
                </a:solidFill>
                <a:latin typeface="Calibri" panose="020F0502020204030204"/>
                <a:ea typeface="+mn-ea"/>
                <a:cs typeface="+mn-cs"/>
              </a:rPr>
              <a:t> </a:t>
            </a:r>
            <a:r>
              <a:rPr lang="en-US" sz="2000" b="0" kern="1200" err="1">
                <a:solidFill>
                  <a:prstClr val="black">
                    <a:tint val="75000"/>
                  </a:prstClr>
                </a:solidFill>
                <a:latin typeface="Calibri" panose="020F0502020204030204"/>
                <a:ea typeface="+mn-ea"/>
                <a:cs typeface="+mn-cs"/>
              </a:rPr>
              <a:t>i</a:t>
            </a:r>
            <a:r>
              <a:rPr lang="en-US" sz="2000" b="0" kern="1200">
                <a:solidFill>
                  <a:prstClr val="black">
                    <a:tint val="75000"/>
                  </a:prstClr>
                </a:solidFill>
                <a:latin typeface="Calibri" panose="020F0502020204030204"/>
                <a:ea typeface="+mn-ea"/>
                <a:cs typeface="+mn-cs"/>
              </a:rPr>
              <a:t> </a:t>
            </a:r>
            <a:r>
              <a:rPr lang="en-US" sz="2000" b="0" kern="1200" err="1">
                <a:solidFill>
                  <a:prstClr val="black">
                    <a:tint val="75000"/>
                  </a:prstClr>
                </a:solidFill>
                <a:latin typeface="Calibri" panose="020F0502020204030204"/>
                <a:ea typeface="+mn-ea"/>
                <a:cs typeface="+mn-cs"/>
              </a:rPr>
              <a:t>helse</a:t>
            </a:r>
            <a:r>
              <a:rPr lang="en-US" sz="2000" b="0" kern="1200">
                <a:solidFill>
                  <a:prstClr val="black">
                    <a:tint val="75000"/>
                  </a:prstClr>
                </a:solidFill>
                <a:latin typeface="Calibri" panose="020F0502020204030204"/>
                <a:ea typeface="+mn-ea"/>
                <a:cs typeface="+mn-cs"/>
              </a:rPr>
              <a:t>- </a:t>
            </a:r>
            <a:r>
              <a:rPr lang="en-US" sz="2000" b="0" kern="1200" err="1">
                <a:solidFill>
                  <a:prstClr val="black">
                    <a:tint val="75000"/>
                  </a:prstClr>
                </a:solidFill>
                <a:latin typeface="Calibri" panose="020F0502020204030204"/>
                <a:ea typeface="+mn-ea"/>
                <a:cs typeface="+mn-cs"/>
              </a:rPr>
              <a:t>og</a:t>
            </a:r>
            <a:r>
              <a:rPr lang="en-US" sz="2000" b="0" kern="1200">
                <a:solidFill>
                  <a:prstClr val="black">
                    <a:tint val="75000"/>
                  </a:prstClr>
                </a:solidFill>
                <a:latin typeface="Calibri" panose="020F0502020204030204"/>
                <a:ea typeface="+mn-ea"/>
                <a:cs typeface="+mn-cs"/>
              </a:rPr>
              <a:t> </a:t>
            </a:r>
            <a:r>
              <a:rPr lang="en-US" sz="2000" b="0" kern="1200" err="1">
                <a:solidFill>
                  <a:prstClr val="black">
                    <a:tint val="75000"/>
                  </a:prstClr>
                </a:solidFill>
                <a:latin typeface="Calibri" panose="020F0502020204030204"/>
                <a:ea typeface="+mn-ea"/>
                <a:cs typeface="+mn-cs"/>
              </a:rPr>
              <a:t>omsorgstjenestene</a:t>
            </a:r>
            <a:r>
              <a:rPr lang="en-US" sz="2000" b="0" kern="1200">
                <a:solidFill>
                  <a:prstClr val="black">
                    <a:tint val="75000"/>
                  </a:prstClr>
                </a:solidFill>
                <a:latin typeface="Calibri" panose="020F0502020204030204"/>
                <a:ea typeface="+mn-ea"/>
                <a:cs typeface="+mn-cs"/>
              </a:rPr>
              <a:t> </a:t>
            </a:r>
          </a:p>
          <a:p>
            <a:pPr algn="l">
              <a:lnSpc>
                <a:spcPct val="90000"/>
              </a:lnSpc>
              <a:spcAft>
                <a:spcPts val="600"/>
              </a:spcAft>
              <a:defRPr/>
            </a:pPr>
            <a:endParaRPr lang="en-US" sz="2000" b="0" kern="1200">
              <a:solidFill>
                <a:prstClr val="black">
                  <a:tint val="75000"/>
                </a:prstClr>
              </a:solidFill>
              <a:latin typeface="Calibri" panose="020F0502020204030204"/>
              <a:ea typeface="+mn-ea"/>
              <a:cs typeface="+mn-cs"/>
            </a:endParaRPr>
          </a:p>
          <a:p>
            <a:pPr algn="l">
              <a:lnSpc>
                <a:spcPct val="90000"/>
              </a:lnSpc>
              <a:spcAft>
                <a:spcPts val="600"/>
              </a:spcAft>
              <a:defRPr/>
            </a:pPr>
            <a:r>
              <a:rPr lang="en-US" sz="2300" b="0" kern="1200">
                <a:solidFill>
                  <a:prstClr val="black">
                    <a:tint val="75000"/>
                  </a:prstClr>
                </a:solidFill>
                <a:latin typeface="Calibri" panose="020F0502020204030204"/>
                <a:ea typeface="+mn-ea"/>
                <a:cs typeface="+mn-cs"/>
                <a:hlinkClick r:id="rId4"/>
              </a:rPr>
              <a:t>https://forskning.no/arbeid-land-og-regioner-lederstilling/radikal-omstilling-skal-redde-oss-fra-eldrebolgen/2182859</a:t>
            </a:r>
            <a:endParaRPr lang="en-US" sz="2300" b="0" kern="1200">
              <a:solidFill>
                <a:prstClr val="black">
                  <a:tint val="75000"/>
                </a:prstClr>
              </a:solidFill>
              <a:latin typeface="Calibri" panose="020F0502020204030204"/>
              <a:ea typeface="+mn-ea"/>
              <a:cs typeface="+mn-cs"/>
            </a:endParaRPr>
          </a:p>
          <a:p>
            <a:pPr algn="l">
              <a:lnSpc>
                <a:spcPct val="90000"/>
              </a:lnSpc>
              <a:spcAft>
                <a:spcPts val="600"/>
              </a:spcAft>
              <a:defRPr/>
            </a:pPr>
            <a:endParaRPr lang="en-US" sz="4800" b="0" kern="1200">
              <a:solidFill>
                <a:prstClr val="black">
                  <a:tint val="75000"/>
                </a:prstClr>
              </a:solidFill>
              <a:latin typeface="Calibri" panose="020F0502020204030204"/>
              <a:ea typeface="+mn-ea"/>
              <a:cs typeface="+mn-cs"/>
            </a:endParaRPr>
          </a:p>
          <a:p>
            <a:pPr algn="l">
              <a:lnSpc>
                <a:spcPct val="90000"/>
              </a:lnSpc>
              <a:spcAft>
                <a:spcPts val="600"/>
              </a:spcAft>
              <a:defRPr/>
            </a:pPr>
            <a:endParaRPr lang="en-US" sz="1000" b="0"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2669775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E1B9DB2-FF0D-9CA8-97FE-984E14F3879E}"/>
              </a:ext>
            </a:extLst>
          </p:cNvPr>
          <p:cNvSpPr>
            <a:spLocks noGrp="1"/>
          </p:cNvSpPr>
          <p:nvPr>
            <p:ph type="title"/>
          </p:nvPr>
        </p:nvSpPr>
        <p:spPr>
          <a:xfrm>
            <a:off x="630936" y="640080"/>
            <a:ext cx="4818888" cy="1481328"/>
          </a:xfrm>
        </p:spPr>
        <p:txBody>
          <a:bodyPr vert="horz" lIns="91440" tIns="45720" rIns="91440" bIns="45720" rtlCol="0" anchor="b">
            <a:normAutofit fontScale="90000"/>
          </a:bodyPr>
          <a:lstStyle/>
          <a:p>
            <a:br>
              <a:rPr lang="en-US" sz="2200" kern="1200">
                <a:solidFill>
                  <a:schemeClr val="tx1"/>
                </a:solidFill>
                <a:latin typeface="+mj-lt"/>
                <a:ea typeface="+mj-ea"/>
                <a:cs typeface="+mj-cs"/>
              </a:rPr>
            </a:br>
            <a:r>
              <a:rPr lang="en-US" sz="3200" kern="1200" err="1">
                <a:solidFill>
                  <a:schemeClr val="tx1"/>
                </a:solidFill>
                <a:effectLst/>
                <a:latin typeface="+mj-lt"/>
                <a:ea typeface="+mj-ea"/>
                <a:cs typeface="+mj-cs"/>
              </a:rPr>
              <a:t>Forskningsprogram</a:t>
            </a:r>
            <a:r>
              <a:rPr lang="en-US" sz="3200" kern="1200">
                <a:solidFill>
                  <a:schemeClr val="tx1"/>
                </a:solidFill>
                <a:effectLst/>
                <a:latin typeface="+mj-lt"/>
                <a:ea typeface="+mj-ea"/>
                <a:cs typeface="+mj-cs"/>
              </a:rPr>
              <a:t> for </a:t>
            </a:r>
            <a:r>
              <a:rPr lang="en-US" sz="3200" kern="1200" err="1">
                <a:solidFill>
                  <a:schemeClr val="tx1"/>
                </a:solidFill>
                <a:effectLst/>
                <a:latin typeface="+mj-lt"/>
                <a:ea typeface="+mj-ea"/>
                <a:cs typeface="+mj-cs"/>
              </a:rPr>
              <a:t>teknologi</a:t>
            </a:r>
            <a:r>
              <a:rPr lang="en-US" sz="3200" kern="1200">
                <a:solidFill>
                  <a:schemeClr val="tx1"/>
                </a:solidFill>
                <a:effectLst/>
                <a:latin typeface="+mj-lt"/>
                <a:ea typeface="+mj-ea"/>
                <a:cs typeface="+mj-cs"/>
              </a:rPr>
              <a:t> </a:t>
            </a:r>
            <a:r>
              <a:rPr lang="en-US" sz="3200" kern="1200" err="1">
                <a:solidFill>
                  <a:schemeClr val="tx1"/>
                </a:solidFill>
                <a:effectLst/>
                <a:latin typeface="+mj-lt"/>
                <a:ea typeface="+mj-ea"/>
                <a:cs typeface="+mj-cs"/>
              </a:rPr>
              <a:t>og</a:t>
            </a:r>
            <a:r>
              <a:rPr lang="en-US" sz="3200" kern="1200">
                <a:solidFill>
                  <a:schemeClr val="tx1"/>
                </a:solidFill>
                <a:effectLst/>
                <a:latin typeface="+mj-lt"/>
                <a:ea typeface="+mj-ea"/>
                <a:cs typeface="+mj-cs"/>
              </a:rPr>
              <a:t> </a:t>
            </a:r>
            <a:r>
              <a:rPr lang="en-US" sz="3200" kern="1200" err="1">
                <a:solidFill>
                  <a:schemeClr val="tx1"/>
                </a:solidFill>
                <a:effectLst/>
                <a:latin typeface="+mj-lt"/>
                <a:ea typeface="+mj-ea"/>
                <a:cs typeface="+mj-cs"/>
              </a:rPr>
              <a:t>digitale</a:t>
            </a:r>
            <a:r>
              <a:rPr lang="en-US" sz="3200" kern="1200">
                <a:solidFill>
                  <a:schemeClr val="tx1"/>
                </a:solidFill>
                <a:effectLst/>
                <a:latin typeface="+mj-lt"/>
                <a:ea typeface="+mj-ea"/>
                <a:cs typeface="+mj-cs"/>
              </a:rPr>
              <a:t> </a:t>
            </a:r>
            <a:r>
              <a:rPr lang="en-US" sz="3200" kern="1200" err="1">
                <a:solidFill>
                  <a:schemeClr val="tx1"/>
                </a:solidFill>
                <a:effectLst/>
                <a:latin typeface="+mj-lt"/>
                <a:ea typeface="+mj-ea"/>
                <a:cs typeface="+mj-cs"/>
              </a:rPr>
              <a:t>løysingar</a:t>
            </a:r>
            <a:r>
              <a:rPr lang="en-US" sz="3200" kern="1200">
                <a:solidFill>
                  <a:schemeClr val="tx1"/>
                </a:solidFill>
                <a:effectLst/>
                <a:latin typeface="+mj-lt"/>
                <a:ea typeface="+mj-ea"/>
                <a:cs typeface="+mj-cs"/>
              </a:rPr>
              <a:t> </a:t>
            </a:r>
            <a:br>
              <a:rPr lang="en-US" sz="2200" kern="1200">
                <a:solidFill>
                  <a:schemeClr val="tx1"/>
                </a:solidFill>
                <a:latin typeface="+mj-lt"/>
                <a:ea typeface="+mj-ea"/>
                <a:cs typeface="+mj-cs"/>
              </a:rPr>
            </a:br>
            <a:endParaRPr lang="en-US" sz="2200" kern="1200">
              <a:solidFill>
                <a:schemeClr val="tx1"/>
              </a:solidFill>
              <a:latin typeface="+mj-lt"/>
              <a:ea typeface="+mj-ea"/>
              <a:cs typeface="+mj-cs"/>
            </a:endParaRPr>
          </a:p>
        </p:txBody>
      </p:sp>
      <p:sp>
        <p:nvSpPr>
          <p:cNvPr id="17"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A1413E12-9C4C-FC94-DA5C-39F97F47CFA8}"/>
              </a:ext>
            </a:extLst>
          </p:cNvPr>
          <p:cNvSpPr>
            <a:spLocks noGrp="1"/>
          </p:cNvSpPr>
          <p:nvPr>
            <p:ph sz="half" idx="1"/>
          </p:nvPr>
        </p:nvSpPr>
        <p:spPr>
          <a:xfrm>
            <a:off x="630936" y="2660904"/>
            <a:ext cx="4818888" cy="3547872"/>
          </a:xfrm>
        </p:spPr>
        <p:txBody>
          <a:bodyPr vert="horz" lIns="91440" tIns="45720" rIns="91440" bIns="45720" rtlCol="0" anchor="t">
            <a:normAutofit/>
          </a:bodyPr>
          <a:lstStyle/>
          <a:p>
            <a:r>
              <a:rPr lang="en-US" sz="2200" b="0" i="0" u="none" strike="noStrike" err="1">
                <a:effectLst/>
              </a:rPr>
              <a:t>Kommisjonen</a:t>
            </a:r>
            <a:r>
              <a:rPr lang="en-US" sz="2200" b="0" i="0" u="none" strike="noStrike">
                <a:effectLst/>
              </a:rPr>
              <a:t> </a:t>
            </a:r>
            <a:r>
              <a:rPr lang="en-US" sz="2200" b="0" i="0" u="none" strike="noStrike" err="1">
                <a:effectLst/>
              </a:rPr>
              <a:t>foreslår</a:t>
            </a:r>
            <a:r>
              <a:rPr lang="en-US" sz="2200" b="0" i="0" u="none" strike="noStrike">
                <a:effectLst/>
              </a:rPr>
              <a:t> </a:t>
            </a:r>
            <a:r>
              <a:rPr lang="en-US" sz="2200" b="0" i="0" u="none" strike="noStrike" err="1">
                <a:effectLst/>
              </a:rPr>
              <a:t>å</a:t>
            </a:r>
            <a:r>
              <a:rPr lang="en-US" sz="2200" b="0" i="0" u="none" strike="noStrike">
                <a:effectLst/>
              </a:rPr>
              <a:t> </a:t>
            </a:r>
            <a:r>
              <a:rPr lang="en-US" sz="2200" b="0" i="0" u="none" strike="noStrike" err="1">
                <a:effectLst/>
              </a:rPr>
              <a:t>etablere</a:t>
            </a:r>
            <a:r>
              <a:rPr lang="en-US" sz="2200" b="0" i="0" u="none" strike="noStrike">
                <a:effectLst/>
              </a:rPr>
              <a:t> </a:t>
            </a:r>
            <a:r>
              <a:rPr lang="en-US" sz="2200" b="0" i="0" u="none" strike="noStrike" err="1">
                <a:effectLst/>
              </a:rPr>
              <a:t>eit</a:t>
            </a:r>
            <a:r>
              <a:rPr lang="en-US" sz="2200" b="0" i="0" u="none" strike="noStrike">
                <a:effectLst/>
              </a:rPr>
              <a:t> </a:t>
            </a:r>
            <a:r>
              <a:rPr lang="en-US" sz="2200" b="0" i="0" u="none" strike="noStrike" err="1">
                <a:effectLst/>
              </a:rPr>
              <a:t>forskingsprogram</a:t>
            </a:r>
            <a:r>
              <a:rPr lang="en-US" sz="2200" b="0" i="0" u="none" strike="noStrike">
                <a:effectLst/>
              </a:rPr>
              <a:t> </a:t>
            </a:r>
            <a:r>
              <a:rPr lang="en-US" sz="2200" b="0" i="0" u="none" strike="noStrike" err="1">
                <a:effectLst/>
              </a:rPr>
              <a:t>på</a:t>
            </a:r>
            <a:r>
              <a:rPr lang="en-US" sz="2200" b="0" i="0" u="none" strike="noStrike">
                <a:effectLst/>
              </a:rPr>
              <a:t> 500 mill pr </a:t>
            </a:r>
            <a:r>
              <a:rPr lang="en-US" sz="2200" b="0" i="0" u="none" strike="noStrike" err="1">
                <a:effectLst/>
              </a:rPr>
              <a:t>år</a:t>
            </a:r>
            <a:r>
              <a:rPr lang="en-US" sz="2200" b="0" i="0" u="none" strike="noStrike">
                <a:effectLst/>
              </a:rPr>
              <a:t> </a:t>
            </a:r>
            <a:r>
              <a:rPr lang="en-US" sz="2200" b="0" i="0" u="none" strike="noStrike" err="1">
                <a:effectLst/>
              </a:rPr>
              <a:t>i</a:t>
            </a:r>
            <a:r>
              <a:rPr lang="en-US" sz="2200" b="0" i="0" u="none" strike="noStrike">
                <a:effectLst/>
              </a:rPr>
              <a:t> 10 </a:t>
            </a:r>
            <a:r>
              <a:rPr lang="en-US" sz="2200" b="0" i="0" u="none" strike="noStrike" err="1">
                <a:effectLst/>
              </a:rPr>
              <a:t>år</a:t>
            </a:r>
            <a:r>
              <a:rPr lang="en-US" sz="2200" b="0" i="0" u="none" strike="noStrike">
                <a:effectLst/>
              </a:rPr>
              <a:t> for </a:t>
            </a:r>
            <a:r>
              <a:rPr lang="en-US" sz="2200" b="0" i="0" u="none" strike="noStrike" err="1">
                <a:effectLst/>
              </a:rPr>
              <a:t>utvikling</a:t>
            </a:r>
            <a:r>
              <a:rPr lang="en-US" sz="2200" b="0" i="0" u="none" strike="noStrike">
                <a:effectLst/>
              </a:rPr>
              <a:t> av </a:t>
            </a:r>
            <a:r>
              <a:rPr lang="en-US" sz="2200" b="0" i="0" u="none" strike="noStrike" err="1">
                <a:effectLst/>
              </a:rPr>
              <a:t>ny</a:t>
            </a:r>
            <a:r>
              <a:rPr lang="en-US" sz="2200" b="0" i="0" u="none" strike="noStrike">
                <a:effectLst/>
              </a:rPr>
              <a:t> </a:t>
            </a:r>
            <a:r>
              <a:rPr lang="en-US" sz="2200" b="0" i="0" u="none" strike="noStrike" err="1">
                <a:effectLst/>
              </a:rPr>
              <a:t>teknologi</a:t>
            </a:r>
            <a:r>
              <a:rPr lang="en-US" sz="2200" b="0" i="0" u="none" strike="noStrike">
                <a:effectLst/>
              </a:rPr>
              <a:t> </a:t>
            </a:r>
            <a:r>
              <a:rPr lang="en-US" sz="2200" b="0" i="0" u="none" strike="noStrike" err="1">
                <a:effectLst/>
              </a:rPr>
              <a:t>og</a:t>
            </a:r>
            <a:r>
              <a:rPr lang="en-US" sz="2200" b="0" i="0" u="none" strike="noStrike">
                <a:effectLst/>
              </a:rPr>
              <a:t> innovative </a:t>
            </a:r>
            <a:r>
              <a:rPr lang="en-US" sz="2200" b="0" i="0" u="none" strike="noStrike" err="1">
                <a:effectLst/>
              </a:rPr>
              <a:t>arbeidsprosesser</a:t>
            </a:r>
            <a:r>
              <a:rPr lang="en-US" sz="2200" b="0" i="0" u="none" strike="noStrike">
                <a:effectLst/>
              </a:rPr>
              <a:t> </a:t>
            </a:r>
            <a:r>
              <a:rPr lang="en-US" sz="2200" b="0" i="0" u="none" strike="noStrike" err="1">
                <a:effectLst/>
              </a:rPr>
              <a:t>som</a:t>
            </a:r>
            <a:r>
              <a:rPr lang="en-US" sz="2200" b="0" i="0" u="none" strike="noStrike">
                <a:effectLst/>
              </a:rPr>
              <a:t> </a:t>
            </a:r>
            <a:r>
              <a:rPr lang="en-US" sz="2200" b="0" i="0" u="none" strike="noStrike" err="1">
                <a:effectLst/>
              </a:rPr>
              <a:t>har</a:t>
            </a:r>
            <a:r>
              <a:rPr lang="en-US" sz="2200" b="0" i="0" u="none" strike="noStrike">
                <a:effectLst/>
              </a:rPr>
              <a:t> </a:t>
            </a:r>
            <a:r>
              <a:rPr lang="en-US" sz="2200" b="0" i="0" u="none" strike="noStrike" err="1">
                <a:effectLst/>
              </a:rPr>
              <a:t>som</a:t>
            </a:r>
            <a:r>
              <a:rPr lang="en-US" sz="2200" b="0" i="0" u="none" strike="noStrike">
                <a:effectLst/>
              </a:rPr>
              <a:t> </a:t>
            </a:r>
            <a:r>
              <a:rPr lang="en-US" sz="2200" b="0" i="0" u="none" strike="noStrike" err="1">
                <a:effectLst/>
              </a:rPr>
              <a:t>formål</a:t>
            </a:r>
            <a:r>
              <a:rPr lang="en-US" sz="2200" b="0" i="0" u="none" strike="noStrike">
                <a:effectLst/>
              </a:rPr>
              <a:t> </a:t>
            </a:r>
            <a:r>
              <a:rPr lang="en-US" sz="2200" b="0" i="0" u="none" strike="noStrike" err="1">
                <a:effectLst/>
              </a:rPr>
              <a:t>å</a:t>
            </a:r>
            <a:r>
              <a:rPr lang="en-US" sz="2200" b="0" i="0" u="none" strike="noStrike">
                <a:effectLst/>
              </a:rPr>
              <a:t> </a:t>
            </a:r>
            <a:r>
              <a:rPr lang="en-US" sz="2200" b="0" i="0" u="none" strike="noStrike" err="1">
                <a:effectLst/>
              </a:rPr>
              <a:t>redusere</a:t>
            </a:r>
            <a:r>
              <a:rPr lang="en-US" sz="2200" b="0" i="0" u="none" strike="noStrike">
                <a:effectLst/>
              </a:rPr>
              <a:t> </a:t>
            </a:r>
            <a:r>
              <a:rPr lang="en-US" sz="2200" b="0" i="0" u="none" strike="noStrike" err="1">
                <a:effectLst/>
              </a:rPr>
              <a:t>behov</a:t>
            </a:r>
            <a:r>
              <a:rPr lang="en-US" sz="2200" b="0" i="0" u="none" strike="noStrike">
                <a:effectLst/>
              </a:rPr>
              <a:t> for </a:t>
            </a:r>
            <a:r>
              <a:rPr lang="en-US" sz="2200" b="0" i="0" u="none" strike="noStrike" err="1">
                <a:effectLst/>
              </a:rPr>
              <a:t>arbeidskraft</a:t>
            </a:r>
            <a:r>
              <a:rPr lang="en-US" sz="2200" b="0" i="0" u="none" strike="noStrike">
                <a:effectLst/>
              </a:rPr>
              <a:t> </a:t>
            </a:r>
            <a:r>
              <a:rPr lang="en-US" sz="2200" b="0" i="0" u="none" strike="noStrike" err="1">
                <a:effectLst/>
              </a:rPr>
              <a:t>i</a:t>
            </a:r>
            <a:r>
              <a:rPr lang="en-US" sz="2200" b="0" i="0" u="none" strike="noStrike">
                <a:effectLst/>
              </a:rPr>
              <a:t> </a:t>
            </a:r>
            <a:r>
              <a:rPr lang="en-US" sz="2200" b="0" i="0" u="none" strike="noStrike" err="1">
                <a:effectLst/>
              </a:rPr>
              <a:t>helse</a:t>
            </a:r>
            <a:r>
              <a:rPr lang="en-US" sz="2200" b="0" i="0" u="none" strike="noStrike">
                <a:effectLst/>
              </a:rPr>
              <a:t>- </a:t>
            </a:r>
            <a:r>
              <a:rPr lang="en-US" sz="2200" b="0" i="0" u="none" strike="noStrike" err="1">
                <a:effectLst/>
              </a:rPr>
              <a:t>og</a:t>
            </a:r>
            <a:r>
              <a:rPr lang="en-US" sz="2200" b="0" i="0" u="none" strike="noStrike">
                <a:effectLst/>
              </a:rPr>
              <a:t> </a:t>
            </a:r>
            <a:r>
              <a:rPr lang="en-US" sz="2200" b="0" i="0" u="none" strike="noStrike" err="1">
                <a:effectLst/>
              </a:rPr>
              <a:t>omsorgstenestene</a:t>
            </a:r>
            <a:endParaRPr lang="en-US" sz="2200"/>
          </a:p>
          <a:p>
            <a:endParaRPr lang="en-US" sz="2200">
              <a:effectLst/>
            </a:endParaRPr>
          </a:p>
          <a:p>
            <a:endParaRPr lang="en-US" sz="2200"/>
          </a:p>
          <a:p>
            <a:endParaRPr lang="en-US" sz="2200"/>
          </a:p>
        </p:txBody>
      </p:sp>
      <p:pic>
        <p:nvPicPr>
          <p:cNvPr id="7" name="Plassholder for innhold 6" descr="Et bilde som inneholder stridsvogn&#10;&#10;Automatisk generert beskrivelse">
            <a:extLst>
              <a:ext uri="{FF2B5EF4-FFF2-40B4-BE49-F238E27FC236}">
                <a16:creationId xmlns:a16="http://schemas.microsoft.com/office/drawing/2014/main" id="{C7381FC3-4801-28EA-E212-297422652AFF}"/>
              </a:ext>
            </a:extLst>
          </p:cNvPr>
          <p:cNvPicPr>
            <a:picLocks noGrp="1" noChangeAspect="1"/>
          </p:cNvPicPr>
          <p:nvPr>
            <p:ph sz="half" idx="2"/>
          </p:nvPr>
        </p:nvPicPr>
        <p:blipFill>
          <a:blip r:embed="rId2"/>
          <a:stretch>
            <a:fillRect/>
          </a:stretch>
        </p:blipFill>
        <p:spPr>
          <a:xfrm>
            <a:off x="6283643" y="640080"/>
            <a:ext cx="5089777" cy="5577840"/>
          </a:xfrm>
          <a:prstGeom prst="rect">
            <a:avLst/>
          </a:prstGeom>
        </p:spPr>
      </p:pic>
      <p:sp>
        <p:nvSpPr>
          <p:cNvPr id="4" name="Plassholder for bunntekst 3">
            <a:extLst>
              <a:ext uri="{FF2B5EF4-FFF2-40B4-BE49-F238E27FC236}">
                <a16:creationId xmlns:a16="http://schemas.microsoft.com/office/drawing/2014/main" id="{F3C58401-594A-FE13-9D1A-B96074224A20}"/>
              </a:ext>
            </a:extLst>
          </p:cNvPr>
          <p:cNvSpPr>
            <a:spLocks noGrp="1"/>
          </p:cNvSpPr>
          <p:nvPr>
            <p:ph type="ftr" sz="quarter" idx="3"/>
          </p:nvPr>
        </p:nvSpPr>
        <p:spPr>
          <a:xfrm>
            <a:off x="4038600" y="6356350"/>
            <a:ext cx="4114800" cy="365125"/>
          </a:xfrm>
        </p:spPr>
        <p:txBody>
          <a:bodyPr vert="horz" lIns="91440" tIns="45720" rIns="91440" bIns="45720" rtlCol="0" anchor="ctr">
            <a:normAutofit fontScale="92500" lnSpcReduction="20000"/>
          </a:bodyPr>
          <a:lstStyle/>
          <a:p>
            <a:r>
              <a:rPr lang="nb-NO" sz="1200" b="0">
                <a:solidFill>
                  <a:schemeClr val="tx1"/>
                </a:solidFill>
              </a:rPr>
              <a:t>Kap.12 </a:t>
            </a:r>
            <a:r>
              <a:rPr lang="nb-NO" sz="1200" b="0">
                <a:solidFill>
                  <a:schemeClr val="tx1"/>
                </a:solidFill>
                <a:effectLst/>
              </a:rPr>
              <a:t>Digitalisering og teknologisk utvikling i helse- og omsorgstjenestene </a:t>
            </a:r>
            <a:endParaRPr lang="nb-NO" sz="1200" b="0">
              <a:solidFill>
                <a:schemeClr val="tx1"/>
              </a:solidFill>
            </a:endParaRPr>
          </a:p>
          <a:p>
            <a:endParaRPr lang="en-US" sz="1200" kern="1200">
              <a:solidFill>
                <a:schemeClr val="tx1">
                  <a:tint val="75000"/>
                </a:schemeClr>
              </a:solidFill>
              <a:latin typeface="+mn-lt"/>
              <a:ea typeface="+mn-ea"/>
              <a:cs typeface="+mn-cs"/>
            </a:endParaRPr>
          </a:p>
        </p:txBody>
      </p:sp>
    </p:spTree>
    <p:extLst>
      <p:ext uri="{BB962C8B-B14F-4D97-AF65-F5344CB8AC3E}">
        <p14:creationId xmlns:p14="http://schemas.microsoft.com/office/powerpoint/2010/main" val="1438663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55FB647-BA47-6680-7E88-3B6182E3CB4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031" t="15404" b="4831"/>
          <a:stretch/>
        </p:blipFill>
        <p:spPr>
          <a:xfrm>
            <a:off x="-1" y="0"/>
            <a:ext cx="12192001" cy="6858000"/>
          </a:xfrm>
          <a:prstGeom prst="rect">
            <a:avLst/>
          </a:prstGeom>
        </p:spPr>
      </p:pic>
      <p:sp>
        <p:nvSpPr>
          <p:cNvPr id="4" name="Title 1">
            <a:extLst>
              <a:ext uri="{FF2B5EF4-FFF2-40B4-BE49-F238E27FC236}">
                <a16:creationId xmlns:a16="http://schemas.microsoft.com/office/drawing/2014/main" id="{5B513C10-FDFB-FFD9-D264-26E8E4DF24D5}"/>
              </a:ext>
            </a:extLst>
          </p:cNvPr>
          <p:cNvSpPr txBox="1">
            <a:spLocks/>
          </p:cNvSpPr>
          <p:nvPr/>
        </p:nvSpPr>
        <p:spPr>
          <a:xfrm>
            <a:off x="1426136" y="2175933"/>
            <a:ext cx="3886199" cy="250613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kern="1200">
                <a:solidFill>
                  <a:schemeClr val="tx1"/>
                </a:solidFill>
                <a:latin typeface="Calibri" panose="020F0502020204030204" pitchFamily="34" charset="0"/>
                <a:ea typeface="+mj-ea"/>
                <a:cs typeface="Calibri" panose="020F0502020204030204" pitchFamily="34" charset="0"/>
              </a:defRPr>
            </a:lvl1pPr>
          </a:lstStyle>
          <a:p>
            <a:r>
              <a:rPr lang="nb-NO">
                <a:solidFill>
                  <a:srgbClr val="002060"/>
                </a:solidFill>
              </a:rPr>
              <a:t>Tid for </a:t>
            </a:r>
          </a:p>
          <a:p>
            <a:r>
              <a:rPr lang="nb-NO">
                <a:solidFill>
                  <a:srgbClr val="002060"/>
                </a:solidFill>
              </a:rPr>
              <a:t>handling</a:t>
            </a:r>
          </a:p>
        </p:txBody>
      </p:sp>
      <p:pic>
        <p:nvPicPr>
          <p:cNvPr id="7" name="Picture 8" descr="Logo: Helsepersonellkommisjonen">
            <a:extLst>
              <a:ext uri="{FF2B5EF4-FFF2-40B4-BE49-F238E27FC236}">
                <a16:creationId xmlns:a16="http://schemas.microsoft.com/office/drawing/2014/main" id="{74AF0164-35BE-D91C-4B39-500D7DA3BD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62067" y="5968536"/>
            <a:ext cx="2256214" cy="739144"/>
          </a:xfrm>
          <a:prstGeom prst="rect">
            <a:avLst/>
          </a:prstGeom>
        </p:spPr>
      </p:pic>
      <p:sp>
        <p:nvSpPr>
          <p:cNvPr id="2" name="Plassholder for bunntekst 1">
            <a:extLst>
              <a:ext uri="{FF2B5EF4-FFF2-40B4-BE49-F238E27FC236}">
                <a16:creationId xmlns:a16="http://schemas.microsoft.com/office/drawing/2014/main" id="{E349F4D3-FAC9-5241-DA31-18EE89A01B82}"/>
              </a:ext>
            </a:extLst>
          </p:cNvPr>
          <p:cNvSpPr>
            <a:spLocks noGrp="1"/>
          </p:cNvSpPr>
          <p:nvPr>
            <p:ph type="ftr" sz="quarter" idx="3"/>
          </p:nvPr>
        </p:nvSpPr>
        <p:spPr/>
        <p:txBody>
          <a:bodyPr/>
          <a:lstStyle/>
          <a:p>
            <a:endParaRPr lang="en-NO"/>
          </a:p>
        </p:txBody>
      </p:sp>
    </p:spTree>
    <p:extLst>
      <p:ext uri="{BB962C8B-B14F-4D97-AF65-F5344CB8AC3E}">
        <p14:creationId xmlns:p14="http://schemas.microsoft.com/office/powerpoint/2010/main" val="3981280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tel 4">
            <a:extLst>
              <a:ext uri="{FF2B5EF4-FFF2-40B4-BE49-F238E27FC236}">
                <a16:creationId xmlns:a16="http://schemas.microsoft.com/office/drawing/2014/main" id="{05729900-26CB-5997-AD19-1B9AF00DD802}"/>
              </a:ext>
            </a:extLst>
          </p:cNvPr>
          <p:cNvSpPr>
            <a:spLocks noGrp="1"/>
          </p:cNvSpPr>
          <p:nvPr>
            <p:ph type="ctrTitle"/>
          </p:nvPr>
        </p:nvSpPr>
        <p:spPr>
          <a:xfrm>
            <a:off x="643468" y="643467"/>
            <a:ext cx="4620584" cy="1459653"/>
          </a:xfrm>
        </p:spPr>
        <p:txBody>
          <a:bodyPr vert="horz" lIns="91440" tIns="45720" rIns="91440" bIns="45720" rtlCol="0">
            <a:normAutofit/>
          </a:bodyPr>
          <a:lstStyle/>
          <a:p>
            <a:r>
              <a:rPr lang="en-US" sz="4400" kern="1200" err="1">
                <a:latin typeface="+mj-lt"/>
                <a:ea typeface="+mj-ea"/>
                <a:cs typeface="+mj-cs"/>
              </a:rPr>
              <a:t>Spørsmål</a:t>
            </a:r>
            <a:r>
              <a:rPr lang="en-US" sz="4400" kern="1200">
                <a:latin typeface="+mj-lt"/>
                <a:ea typeface="+mj-ea"/>
                <a:cs typeface="+mj-cs"/>
              </a:rPr>
              <a:t> 1</a:t>
            </a:r>
          </a:p>
        </p:txBody>
      </p:sp>
      <p:sp>
        <p:nvSpPr>
          <p:cNvPr id="6" name="Plassholder for innhold 5">
            <a:extLst>
              <a:ext uri="{FF2B5EF4-FFF2-40B4-BE49-F238E27FC236}">
                <a16:creationId xmlns:a16="http://schemas.microsoft.com/office/drawing/2014/main" id="{F182A22A-433D-C13F-BC93-24E5A20A1D05}"/>
              </a:ext>
            </a:extLst>
          </p:cNvPr>
          <p:cNvSpPr>
            <a:spLocks noGrp="1"/>
          </p:cNvSpPr>
          <p:nvPr>
            <p:ph type="subTitle" idx="1"/>
          </p:nvPr>
        </p:nvSpPr>
        <p:spPr>
          <a:xfrm>
            <a:off x="643468" y="2653506"/>
            <a:ext cx="5319318" cy="2009934"/>
          </a:xfrm>
        </p:spPr>
        <p:txBody>
          <a:bodyPr vert="horz" lIns="91440" tIns="45720" rIns="91440" bIns="45720" rtlCol="0">
            <a:normAutofit/>
          </a:bodyPr>
          <a:lstStyle/>
          <a:p>
            <a:r>
              <a:rPr lang="en-US" sz="2400" kern="1200" err="1">
                <a:latin typeface="+mn-lt"/>
                <a:ea typeface="+mn-ea"/>
                <a:cs typeface="+mn-cs"/>
              </a:rPr>
              <a:t>Kva</a:t>
            </a:r>
            <a:r>
              <a:rPr lang="en-US" sz="2400" kern="1200">
                <a:latin typeface="+mn-lt"/>
                <a:ea typeface="+mn-ea"/>
                <a:cs typeface="+mn-cs"/>
              </a:rPr>
              <a:t> </a:t>
            </a:r>
            <a:r>
              <a:rPr lang="en-US" sz="2400" kern="1200" err="1">
                <a:latin typeface="+mn-lt"/>
                <a:ea typeface="+mn-ea"/>
                <a:cs typeface="+mn-cs"/>
              </a:rPr>
              <a:t>meiner</a:t>
            </a:r>
            <a:r>
              <a:rPr lang="en-US" sz="2400" kern="1200">
                <a:latin typeface="+mn-lt"/>
                <a:ea typeface="+mn-ea"/>
                <a:cs typeface="+mn-cs"/>
              </a:rPr>
              <a:t> de er </a:t>
            </a:r>
            <a:r>
              <a:rPr lang="en-US" sz="2400" kern="1200" err="1">
                <a:latin typeface="+mn-lt"/>
                <a:ea typeface="+mn-ea"/>
                <a:cs typeface="+mn-cs"/>
              </a:rPr>
              <a:t>dei</a:t>
            </a:r>
            <a:r>
              <a:rPr lang="en-US" sz="2400" kern="1200">
                <a:latin typeface="+mn-lt"/>
                <a:ea typeface="+mn-ea"/>
                <a:cs typeface="+mn-cs"/>
              </a:rPr>
              <a:t> </a:t>
            </a:r>
            <a:r>
              <a:rPr lang="en-US" sz="2400" kern="1200" err="1">
                <a:latin typeface="+mn-lt"/>
                <a:ea typeface="+mn-ea"/>
                <a:cs typeface="+mn-cs"/>
              </a:rPr>
              <a:t>viktigaste</a:t>
            </a:r>
            <a:r>
              <a:rPr lang="en-US" sz="2400" kern="1200">
                <a:latin typeface="+mn-lt"/>
                <a:ea typeface="+mn-ea"/>
                <a:cs typeface="+mn-cs"/>
              </a:rPr>
              <a:t> </a:t>
            </a:r>
            <a:r>
              <a:rPr lang="en-US" sz="2400" kern="1200" err="1">
                <a:latin typeface="+mn-lt"/>
                <a:ea typeface="+mn-ea"/>
                <a:cs typeface="+mn-cs"/>
              </a:rPr>
              <a:t>løysingane</a:t>
            </a:r>
            <a:r>
              <a:rPr lang="en-US" sz="2400" kern="1200">
                <a:latin typeface="+mn-lt"/>
                <a:ea typeface="+mn-ea"/>
                <a:cs typeface="+mn-cs"/>
              </a:rPr>
              <a:t> </a:t>
            </a:r>
            <a:r>
              <a:rPr lang="en-US" sz="2400" kern="1200" err="1">
                <a:latin typeface="+mn-lt"/>
                <a:ea typeface="+mn-ea"/>
                <a:cs typeface="+mn-cs"/>
              </a:rPr>
              <a:t>å</a:t>
            </a:r>
            <a:r>
              <a:rPr lang="en-US" sz="2400" kern="1200">
                <a:latin typeface="+mn-lt"/>
                <a:ea typeface="+mn-ea"/>
                <a:cs typeface="+mn-cs"/>
              </a:rPr>
              <a:t> </a:t>
            </a:r>
            <a:r>
              <a:rPr lang="en-US" sz="2400" kern="1200" err="1">
                <a:latin typeface="+mn-lt"/>
                <a:ea typeface="+mn-ea"/>
                <a:cs typeface="+mn-cs"/>
              </a:rPr>
              <a:t>starte</a:t>
            </a:r>
            <a:r>
              <a:rPr lang="en-US" sz="2400" kern="1200">
                <a:latin typeface="+mn-lt"/>
                <a:ea typeface="+mn-ea"/>
                <a:cs typeface="+mn-cs"/>
              </a:rPr>
              <a:t> med </a:t>
            </a:r>
            <a:r>
              <a:rPr lang="en-US" sz="2400" kern="1200" err="1">
                <a:latin typeface="+mn-lt"/>
                <a:ea typeface="+mn-ea"/>
                <a:cs typeface="+mn-cs"/>
              </a:rPr>
              <a:t>i</a:t>
            </a:r>
            <a:r>
              <a:rPr lang="en-US" sz="2400" kern="1200">
                <a:latin typeface="+mn-lt"/>
                <a:ea typeface="+mn-ea"/>
                <a:cs typeface="+mn-cs"/>
              </a:rPr>
              <a:t> </a:t>
            </a:r>
            <a:r>
              <a:rPr lang="en-US" sz="2400" kern="1200" err="1">
                <a:latin typeface="+mn-lt"/>
                <a:ea typeface="+mn-ea"/>
                <a:cs typeface="+mn-cs"/>
              </a:rPr>
              <a:t>Kinn</a:t>
            </a:r>
            <a:r>
              <a:rPr lang="en-US" sz="2400" kern="1200">
                <a:latin typeface="+mn-lt"/>
                <a:ea typeface="+mn-ea"/>
                <a:cs typeface="+mn-cs"/>
              </a:rPr>
              <a:t> </a:t>
            </a:r>
            <a:r>
              <a:rPr lang="en-US" sz="2400" kern="1200" err="1">
                <a:latin typeface="+mn-lt"/>
                <a:ea typeface="+mn-ea"/>
                <a:cs typeface="+mn-cs"/>
              </a:rPr>
              <a:t>kommune</a:t>
            </a:r>
            <a:r>
              <a:rPr lang="en-US" sz="2400" kern="1200">
                <a:latin typeface="+mn-lt"/>
                <a:ea typeface="+mn-ea"/>
                <a:cs typeface="+mn-cs"/>
              </a:rPr>
              <a:t> for </a:t>
            </a:r>
            <a:r>
              <a:rPr lang="en-US" sz="2400" kern="1200" err="1">
                <a:latin typeface="+mn-lt"/>
                <a:ea typeface="+mn-ea"/>
                <a:cs typeface="+mn-cs"/>
              </a:rPr>
              <a:t>å</a:t>
            </a:r>
            <a:r>
              <a:rPr lang="en-US" sz="2400" kern="1200">
                <a:latin typeface="+mn-lt"/>
                <a:ea typeface="+mn-ea"/>
                <a:cs typeface="+mn-cs"/>
              </a:rPr>
              <a:t> </a:t>
            </a:r>
            <a:r>
              <a:rPr lang="en-US" sz="2400" kern="1200" err="1">
                <a:latin typeface="+mn-lt"/>
                <a:ea typeface="+mn-ea"/>
                <a:cs typeface="+mn-cs"/>
              </a:rPr>
              <a:t>kunne</a:t>
            </a:r>
            <a:r>
              <a:rPr lang="en-US" sz="2400" kern="1200">
                <a:latin typeface="+mn-lt"/>
                <a:ea typeface="+mn-ea"/>
                <a:cs typeface="+mn-cs"/>
              </a:rPr>
              <a:t> </a:t>
            </a:r>
            <a:r>
              <a:rPr lang="en-US" sz="2400" kern="1200" err="1">
                <a:latin typeface="+mn-lt"/>
                <a:ea typeface="+mn-ea"/>
                <a:cs typeface="+mn-cs"/>
              </a:rPr>
              <a:t>gje</a:t>
            </a:r>
            <a:r>
              <a:rPr lang="en-US" sz="2400" kern="1200">
                <a:latin typeface="+mn-lt"/>
                <a:ea typeface="+mn-ea"/>
                <a:cs typeface="+mn-cs"/>
              </a:rPr>
              <a:t> </a:t>
            </a:r>
            <a:r>
              <a:rPr lang="en-US" sz="2400" kern="1200" err="1">
                <a:latin typeface="+mn-lt"/>
                <a:ea typeface="+mn-ea"/>
                <a:cs typeface="+mn-cs"/>
              </a:rPr>
              <a:t>gode</a:t>
            </a:r>
            <a:r>
              <a:rPr lang="en-US" sz="2400" kern="1200">
                <a:latin typeface="+mn-lt"/>
                <a:ea typeface="+mn-ea"/>
                <a:cs typeface="+mn-cs"/>
              </a:rPr>
              <a:t> </a:t>
            </a:r>
            <a:r>
              <a:rPr lang="en-US" sz="2400" kern="1200" err="1">
                <a:latin typeface="+mn-lt"/>
                <a:ea typeface="+mn-ea"/>
                <a:cs typeface="+mn-cs"/>
              </a:rPr>
              <a:t>helse</a:t>
            </a:r>
            <a:r>
              <a:rPr lang="en-US" sz="2400" kern="1200">
                <a:latin typeface="+mn-lt"/>
                <a:ea typeface="+mn-ea"/>
                <a:cs typeface="+mn-cs"/>
              </a:rPr>
              <a:t>- </a:t>
            </a:r>
            <a:r>
              <a:rPr lang="en-US" sz="2400" kern="1200" err="1">
                <a:latin typeface="+mn-lt"/>
                <a:ea typeface="+mn-ea"/>
                <a:cs typeface="+mn-cs"/>
              </a:rPr>
              <a:t>og</a:t>
            </a:r>
            <a:r>
              <a:rPr lang="en-US" sz="2400" kern="1200">
                <a:latin typeface="+mn-lt"/>
                <a:ea typeface="+mn-ea"/>
                <a:cs typeface="+mn-cs"/>
              </a:rPr>
              <a:t> </a:t>
            </a:r>
            <a:r>
              <a:rPr lang="en-US" sz="2400" kern="1200" err="1">
                <a:latin typeface="+mn-lt"/>
                <a:ea typeface="+mn-ea"/>
                <a:cs typeface="+mn-cs"/>
              </a:rPr>
              <a:t>omsorgstenester</a:t>
            </a:r>
            <a:r>
              <a:rPr lang="en-US" sz="2400" kern="1200">
                <a:latin typeface="+mn-lt"/>
                <a:ea typeface="+mn-ea"/>
                <a:cs typeface="+mn-cs"/>
              </a:rPr>
              <a:t> </a:t>
            </a:r>
            <a:r>
              <a:rPr lang="en-US" sz="2400" kern="1200" err="1">
                <a:latin typeface="+mn-lt"/>
                <a:ea typeface="+mn-ea"/>
                <a:cs typeface="+mn-cs"/>
              </a:rPr>
              <a:t>på</a:t>
            </a:r>
            <a:r>
              <a:rPr lang="en-US" sz="2400" kern="1200">
                <a:latin typeface="+mn-lt"/>
                <a:ea typeface="+mn-ea"/>
                <a:cs typeface="+mn-cs"/>
              </a:rPr>
              <a:t> nye </a:t>
            </a:r>
            <a:r>
              <a:rPr lang="en-US" sz="2400" kern="1200" err="1">
                <a:latin typeface="+mn-lt"/>
                <a:ea typeface="+mn-ea"/>
                <a:cs typeface="+mn-cs"/>
              </a:rPr>
              <a:t>måtar</a:t>
            </a:r>
            <a:r>
              <a:rPr lang="en-US" sz="2400" kern="1200">
                <a:latin typeface="+mn-lt"/>
                <a:ea typeface="+mn-ea"/>
                <a:cs typeface="+mn-cs"/>
              </a:rPr>
              <a:t>, </a:t>
            </a:r>
            <a:r>
              <a:rPr lang="en-US" sz="2400" kern="1200" err="1">
                <a:latin typeface="+mn-lt"/>
                <a:ea typeface="+mn-ea"/>
                <a:cs typeface="+mn-cs"/>
              </a:rPr>
              <a:t>som</a:t>
            </a:r>
            <a:r>
              <a:rPr lang="en-US" sz="2400" kern="1200">
                <a:latin typeface="+mn-lt"/>
                <a:ea typeface="+mn-ea"/>
                <a:cs typeface="+mn-cs"/>
              </a:rPr>
              <a:t> </a:t>
            </a:r>
            <a:r>
              <a:rPr lang="en-US" sz="2400" kern="1200" err="1">
                <a:latin typeface="+mn-lt"/>
                <a:ea typeface="+mn-ea"/>
                <a:cs typeface="+mn-cs"/>
              </a:rPr>
              <a:t>krev</a:t>
            </a:r>
            <a:r>
              <a:rPr lang="en-US" sz="2400" kern="1200">
                <a:latin typeface="+mn-lt"/>
                <a:ea typeface="+mn-ea"/>
                <a:cs typeface="+mn-cs"/>
              </a:rPr>
              <a:t> </a:t>
            </a:r>
            <a:r>
              <a:rPr lang="en-US" sz="2400" kern="1200" err="1">
                <a:latin typeface="+mn-lt"/>
                <a:ea typeface="+mn-ea"/>
                <a:cs typeface="+mn-cs"/>
              </a:rPr>
              <a:t>færre</a:t>
            </a:r>
            <a:r>
              <a:rPr lang="en-US" sz="2400" kern="1200">
                <a:latin typeface="+mn-lt"/>
                <a:ea typeface="+mn-ea"/>
                <a:cs typeface="+mn-cs"/>
              </a:rPr>
              <a:t> </a:t>
            </a:r>
            <a:r>
              <a:rPr lang="en-US" sz="2400" kern="1200" err="1">
                <a:latin typeface="+mn-lt"/>
                <a:ea typeface="+mn-ea"/>
                <a:cs typeface="+mn-cs"/>
              </a:rPr>
              <a:t>tilsette</a:t>
            </a:r>
            <a:r>
              <a:rPr lang="en-US" sz="2400" kern="1200">
                <a:latin typeface="+mn-lt"/>
                <a:ea typeface="+mn-ea"/>
                <a:cs typeface="+mn-cs"/>
              </a:rPr>
              <a:t>?</a:t>
            </a:r>
          </a:p>
        </p:txBody>
      </p:sp>
      <p:pic>
        <p:nvPicPr>
          <p:cNvPr id="18" name="Picture 17" descr="Gult spørsmåls tegn">
            <a:extLst>
              <a:ext uri="{FF2B5EF4-FFF2-40B4-BE49-F238E27FC236}">
                <a16:creationId xmlns:a16="http://schemas.microsoft.com/office/drawing/2014/main" id="{64C9E2B1-92DF-D7CD-1E4F-B0DD9ADB6DF8}"/>
              </a:ext>
            </a:extLst>
          </p:cNvPr>
          <p:cNvPicPr>
            <a:picLocks noChangeAspect="1"/>
          </p:cNvPicPr>
          <p:nvPr/>
        </p:nvPicPr>
        <p:blipFill rotWithShape="1">
          <a:blip r:embed="rId2"/>
          <a:srcRect l="39627" r="8205"/>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Plassholder for bunntekst 3">
            <a:extLst>
              <a:ext uri="{FF2B5EF4-FFF2-40B4-BE49-F238E27FC236}">
                <a16:creationId xmlns:a16="http://schemas.microsoft.com/office/drawing/2014/main" id="{93312358-7563-8526-0F19-3D7D9EBB6B9A}"/>
              </a:ext>
            </a:extLst>
          </p:cNvPr>
          <p:cNvSpPr>
            <a:spLocks noGrp="1"/>
          </p:cNvSpPr>
          <p:nvPr>
            <p:ph type="ftr" sz="quarter" idx="11"/>
          </p:nvPr>
        </p:nvSpPr>
        <p:spPr>
          <a:xfrm>
            <a:off x="4038600" y="6356350"/>
            <a:ext cx="4114800" cy="365125"/>
          </a:xfrm>
        </p:spPr>
        <p:txBody>
          <a:bodyPr vert="horz" lIns="91440" tIns="45720" rIns="91440" bIns="45720" rtlCol="0">
            <a:normAutofit/>
          </a:bodyPr>
          <a:lstStyle/>
          <a:p>
            <a:endParaRPr lang="en-US" kern="1200">
              <a:latin typeface="+mn-lt"/>
              <a:ea typeface="+mn-ea"/>
              <a:cs typeface="+mn-cs"/>
            </a:endParaRPr>
          </a:p>
        </p:txBody>
      </p:sp>
    </p:spTree>
    <p:extLst>
      <p:ext uri="{BB962C8B-B14F-4D97-AF65-F5344CB8AC3E}">
        <p14:creationId xmlns:p14="http://schemas.microsoft.com/office/powerpoint/2010/main" val="2768400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5E8ABEA-1D86-F20F-9F47-55176ECC4D9C}"/>
              </a:ext>
            </a:extLst>
          </p:cNvPr>
          <p:cNvSpPr>
            <a:spLocks noGrp="1"/>
          </p:cNvSpPr>
          <p:nvPr>
            <p:ph type="ctrTitle"/>
          </p:nvPr>
        </p:nvSpPr>
        <p:spPr>
          <a:xfrm>
            <a:off x="643468" y="643468"/>
            <a:ext cx="4620584" cy="1224522"/>
          </a:xfrm>
        </p:spPr>
        <p:txBody>
          <a:bodyPr>
            <a:normAutofit/>
          </a:bodyPr>
          <a:lstStyle/>
          <a:p>
            <a:r>
              <a:rPr lang="nb-NO" sz="4400"/>
              <a:t>Spørsmål 2</a:t>
            </a:r>
          </a:p>
        </p:txBody>
      </p:sp>
      <p:sp>
        <p:nvSpPr>
          <p:cNvPr id="3" name="Plassholder for innhold 2">
            <a:extLst>
              <a:ext uri="{FF2B5EF4-FFF2-40B4-BE49-F238E27FC236}">
                <a16:creationId xmlns:a16="http://schemas.microsoft.com/office/drawing/2014/main" id="{97B7A7AF-FEF9-DBB0-DA1A-9E31C14EEC2C}"/>
              </a:ext>
            </a:extLst>
          </p:cNvPr>
          <p:cNvSpPr>
            <a:spLocks noGrp="1"/>
          </p:cNvSpPr>
          <p:nvPr>
            <p:ph type="subTitle" idx="1"/>
          </p:nvPr>
        </p:nvSpPr>
        <p:spPr>
          <a:xfrm>
            <a:off x="513324" y="2402681"/>
            <a:ext cx="5449462" cy="2587330"/>
          </a:xfrm>
        </p:spPr>
        <p:txBody>
          <a:bodyPr>
            <a:noAutofit/>
          </a:bodyPr>
          <a:lstStyle/>
          <a:p>
            <a:r>
              <a:rPr lang="nb-NO" sz="2400" err="1"/>
              <a:t>Mellomleiarar</a:t>
            </a:r>
            <a:r>
              <a:rPr lang="nb-NO" sz="2400"/>
              <a:t> er ofte </a:t>
            </a:r>
            <a:r>
              <a:rPr lang="nb-NO" sz="2400" err="1"/>
              <a:t>nøkkelpersonar</a:t>
            </a:r>
            <a:r>
              <a:rPr lang="nb-NO" sz="2400"/>
              <a:t> i omstilling. Kva meiner de Kinn kommune umiddelbart bør ta tak i for å styrke </a:t>
            </a:r>
            <a:r>
              <a:rPr lang="nb-NO" sz="2400" err="1"/>
              <a:t>leiarane</a:t>
            </a:r>
            <a:r>
              <a:rPr lang="nb-NO" sz="2400"/>
              <a:t> sin omstillingskompetanse?</a:t>
            </a:r>
          </a:p>
        </p:txBody>
      </p:sp>
      <p:pic>
        <p:nvPicPr>
          <p:cNvPr id="15" name="Picture 5" descr="Gult spørsmåls tegn">
            <a:extLst>
              <a:ext uri="{FF2B5EF4-FFF2-40B4-BE49-F238E27FC236}">
                <a16:creationId xmlns:a16="http://schemas.microsoft.com/office/drawing/2014/main" id="{EABBB9CA-AD84-C282-41A5-CB7EAE8ECB5E}"/>
              </a:ext>
            </a:extLst>
          </p:cNvPr>
          <p:cNvPicPr>
            <a:picLocks noChangeAspect="1"/>
          </p:cNvPicPr>
          <p:nvPr/>
        </p:nvPicPr>
        <p:blipFill rotWithShape="1">
          <a:blip r:embed="rId2"/>
          <a:srcRect l="39627" r="8205"/>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Plassholder for bunntekst 3">
            <a:extLst>
              <a:ext uri="{FF2B5EF4-FFF2-40B4-BE49-F238E27FC236}">
                <a16:creationId xmlns:a16="http://schemas.microsoft.com/office/drawing/2014/main" id="{BE52B124-1C4F-0A45-295A-CBD93F7834FA}"/>
              </a:ext>
            </a:extLst>
          </p:cNvPr>
          <p:cNvSpPr>
            <a:spLocks noGrp="1"/>
          </p:cNvSpPr>
          <p:nvPr>
            <p:ph type="ftr" sz="quarter" idx="11"/>
          </p:nvPr>
        </p:nvSpPr>
        <p:spPr>
          <a:xfrm>
            <a:off x="4038600" y="6356350"/>
            <a:ext cx="4114800" cy="365125"/>
          </a:xfrm>
        </p:spPr>
        <p:txBody>
          <a:bodyPr>
            <a:normAutofit/>
          </a:bodyPr>
          <a:lstStyle/>
          <a:p>
            <a:endParaRPr lang="en-NO"/>
          </a:p>
        </p:txBody>
      </p:sp>
    </p:spTree>
    <p:extLst>
      <p:ext uri="{BB962C8B-B14F-4D97-AF65-F5344CB8AC3E}">
        <p14:creationId xmlns:p14="http://schemas.microsoft.com/office/powerpoint/2010/main" val="1397916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8ABEA-1D86-F20F-9F47-55176ECC4D9C}"/>
              </a:ext>
            </a:extLst>
          </p:cNvPr>
          <p:cNvSpPr>
            <a:spLocks noGrp="1"/>
          </p:cNvSpPr>
          <p:nvPr>
            <p:ph type="ctrTitle"/>
          </p:nvPr>
        </p:nvSpPr>
        <p:spPr>
          <a:xfrm>
            <a:off x="836676" y="557190"/>
            <a:ext cx="4899039" cy="2060800"/>
          </a:xfrm>
          <a:noFill/>
        </p:spPr>
        <p:txBody>
          <a:bodyPr>
            <a:normAutofit/>
          </a:bodyPr>
          <a:lstStyle/>
          <a:p>
            <a:r>
              <a:rPr lang="nb-NO" sz="5200"/>
              <a:t>Spørsmål 3</a:t>
            </a:r>
          </a:p>
        </p:txBody>
      </p:sp>
      <p:sp>
        <p:nvSpPr>
          <p:cNvPr id="3" name="Plassholder for innhold 2">
            <a:extLst>
              <a:ext uri="{FF2B5EF4-FFF2-40B4-BE49-F238E27FC236}">
                <a16:creationId xmlns:a16="http://schemas.microsoft.com/office/drawing/2014/main" id="{97B7A7AF-FEF9-DBB0-DA1A-9E31C14EEC2C}"/>
              </a:ext>
            </a:extLst>
          </p:cNvPr>
          <p:cNvSpPr>
            <a:spLocks noGrp="1"/>
          </p:cNvSpPr>
          <p:nvPr>
            <p:ph type="subTitle" idx="1"/>
          </p:nvPr>
        </p:nvSpPr>
        <p:spPr>
          <a:xfrm>
            <a:off x="836676" y="2873830"/>
            <a:ext cx="4899039" cy="2416628"/>
          </a:xfrm>
          <a:noFill/>
        </p:spPr>
        <p:txBody>
          <a:bodyPr>
            <a:normAutofit/>
          </a:bodyPr>
          <a:lstStyle/>
          <a:p>
            <a:r>
              <a:rPr lang="nb-NO"/>
              <a:t>Det blir </a:t>
            </a:r>
            <a:r>
              <a:rPr lang="nb-NO" err="1"/>
              <a:t>avgjerande</a:t>
            </a:r>
            <a:r>
              <a:rPr lang="nb-NO"/>
              <a:t> viktig å klare å </a:t>
            </a:r>
            <a:r>
              <a:rPr lang="nb-NO" err="1"/>
              <a:t>behalde</a:t>
            </a:r>
            <a:r>
              <a:rPr lang="nb-NO"/>
              <a:t> personellet i kommunen i ei tid med stor etterspørsel eter arbeidskraft. </a:t>
            </a:r>
          </a:p>
          <a:p>
            <a:r>
              <a:rPr lang="nb-NO"/>
              <a:t>Kva meiner de er </a:t>
            </a:r>
            <a:r>
              <a:rPr lang="nb-NO" err="1"/>
              <a:t>dei</a:t>
            </a:r>
            <a:r>
              <a:rPr lang="nb-NO"/>
              <a:t> </a:t>
            </a:r>
            <a:r>
              <a:rPr lang="nb-NO" err="1"/>
              <a:t>viktigaste</a:t>
            </a:r>
            <a:r>
              <a:rPr lang="nb-NO"/>
              <a:t> grepa de som </a:t>
            </a:r>
            <a:r>
              <a:rPr lang="nb-NO" err="1"/>
              <a:t>leiarar</a:t>
            </a:r>
            <a:r>
              <a:rPr lang="nb-NO"/>
              <a:t> kan </a:t>
            </a:r>
            <a:r>
              <a:rPr lang="nb-NO" err="1"/>
              <a:t>gjere</a:t>
            </a:r>
            <a:r>
              <a:rPr lang="nb-NO"/>
              <a:t> for å </a:t>
            </a:r>
            <a:r>
              <a:rPr lang="nb-NO" err="1"/>
              <a:t>behalde</a:t>
            </a:r>
            <a:r>
              <a:rPr lang="nb-NO"/>
              <a:t> tilsette? </a:t>
            </a:r>
          </a:p>
        </p:txBody>
      </p:sp>
      <p:pic>
        <p:nvPicPr>
          <p:cNvPr id="15" name="Picture 5" descr="Gult spørsmåls tegn">
            <a:extLst>
              <a:ext uri="{FF2B5EF4-FFF2-40B4-BE49-F238E27FC236}">
                <a16:creationId xmlns:a16="http://schemas.microsoft.com/office/drawing/2014/main" id="{EABBB9CA-AD84-C282-41A5-CB7EAE8ECB5E}"/>
              </a:ext>
            </a:extLst>
          </p:cNvPr>
          <p:cNvPicPr>
            <a:picLocks noChangeAspect="1"/>
          </p:cNvPicPr>
          <p:nvPr/>
        </p:nvPicPr>
        <p:blipFill rotWithShape="1">
          <a:blip r:embed="rId2"/>
          <a:srcRect l="40766" r="5817"/>
          <a:stretch/>
        </p:blipFill>
        <p:spPr>
          <a:xfrm>
            <a:off x="6095999" y="10"/>
            <a:ext cx="6105655" cy="6857990"/>
          </a:xfrm>
          <a:prstGeom prst="rect">
            <a:avLst/>
          </a:prstGeom>
        </p:spPr>
      </p:pic>
      <p:sp>
        <p:nvSpPr>
          <p:cNvPr id="4" name="Plassholder for bunntekst 3">
            <a:extLst>
              <a:ext uri="{FF2B5EF4-FFF2-40B4-BE49-F238E27FC236}">
                <a16:creationId xmlns:a16="http://schemas.microsoft.com/office/drawing/2014/main" id="{BE52B124-1C4F-0A45-295A-CBD93F7834FA}"/>
              </a:ext>
            </a:extLst>
          </p:cNvPr>
          <p:cNvSpPr>
            <a:spLocks noGrp="1"/>
          </p:cNvSpPr>
          <p:nvPr>
            <p:ph type="ftr" sz="quarter" idx="11"/>
          </p:nvPr>
        </p:nvSpPr>
        <p:spPr>
          <a:xfrm>
            <a:off x="6264635" y="6356350"/>
            <a:ext cx="3713869" cy="365125"/>
          </a:xfrm>
        </p:spPr>
        <p:txBody>
          <a:bodyPr>
            <a:normAutofit/>
          </a:bodyPr>
          <a:lstStyle/>
          <a:p>
            <a:pPr algn="l"/>
            <a:endParaRPr lang="en-NO">
              <a:solidFill>
                <a:srgbClr val="FFFFFF"/>
              </a:solidFill>
            </a:endParaRPr>
          </a:p>
        </p:txBody>
      </p:sp>
    </p:spTree>
    <p:extLst>
      <p:ext uri="{BB962C8B-B14F-4D97-AF65-F5344CB8AC3E}">
        <p14:creationId xmlns:p14="http://schemas.microsoft.com/office/powerpoint/2010/main" val="12553119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8ABEA-1D86-F20F-9F47-55176ECC4D9C}"/>
              </a:ext>
            </a:extLst>
          </p:cNvPr>
          <p:cNvSpPr>
            <a:spLocks noGrp="1"/>
          </p:cNvSpPr>
          <p:nvPr>
            <p:ph type="ctrTitle"/>
          </p:nvPr>
        </p:nvSpPr>
        <p:spPr>
          <a:xfrm>
            <a:off x="836676" y="557190"/>
            <a:ext cx="4899039" cy="2060800"/>
          </a:xfrm>
          <a:noFill/>
        </p:spPr>
        <p:txBody>
          <a:bodyPr>
            <a:normAutofit/>
          </a:bodyPr>
          <a:lstStyle/>
          <a:p>
            <a:r>
              <a:rPr lang="nb-NO" sz="5200"/>
              <a:t>Spørsmål 4</a:t>
            </a:r>
          </a:p>
        </p:txBody>
      </p:sp>
      <p:sp>
        <p:nvSpPr>
          <p:cNvPr id="3" name="Plassholder for innhold 2">
            <a:extLst>
              <a:ext uri="{FF2B5EF4-FFF2-40B4-BE49-F238E27FC236}">
                <a16:creationId xmlns:a16="http://schemas.microsoft.com/office/drawing/2014/main" id="{97B7A7AF-FEF9-DBB0-DA1A-9E31C14EEC2C}"/>
              </a:ext>
            </a:extLst>
          </p:cNvPr>
          <p:cNvSpPr>
            <a:spLocks noGrp="1"/>
          </p:cNvSpPr>
          <p:nvPr>
            <p:ph type="subTitle" idx="1"/>
          </p:nvPr>
        </p:nvSpPr>
        <p:spPr>
          <a:xfrm>
            <a:off x="836676" y="2873830"/>
            <a:ext cx="4899039" cy="2416628"/>
          </a:xfrm>
          <a:noFill/>
        </p:spPr>
        <p:txBody>
          <a:bodyPr>
            <a:normAutofit/>
          </a:bodyPr>
          <a:lstStyle/>
          <a:p>
            <a:r>
              <a:rPr lang="en-US" err="1"/>
              <a:t>R</a:t>
            </a:r>
            <a:r>
              <a:rPr lang="en-US" sz="2000" err="1">
                <a:effectLst/>
              </a:rPr>
              <a:t>iktig</a:t>
            </a:r>
            <a:r>
              <a:rPr lang="en-US" sz="2000">
                <a:effectLst/>
              </a:rPr>
              <a:t> </a:t>
            </a:r>
            <a:r>
              <a:rPr lang="en-US" sz="2000" err="1">
                <a:effectLst/>
              </a:rPr>
              <a:t>organisering</a:t>
            </a:r>
            <a:r>
              <a:rPr lang="en-US" sz="2000">
                <a:effectLst/>
              </a:rPr>
              <a:t> </a:t>
            </a:r>
            <a:r>
              <a:rPr lang="en-US" sz="2000" err="1">
                <a:effectLst/>
              </a:rPr>
              <a:t>og</a:t>
            </a:r>
            <a:r>
              <a:rPr lang="en-US" sz="2000">
                <a:effectLst/>
              </a:rPr>
              <a:t> </a:t>
            </a:r>
            <a:r>
              <a:rPr lang="en-US" sz="2000" err="1">
                <a:effectLst/>
              </a:rPr>
              <a:t>oppgåvedeling</a:t>
            </a:r>
            <a:r>
              <a:rPr lang="en-US" sz="2000">
                <a:effectLst/>
              </a:rPr>
              <a:t> vert </a:t>
            </a:r>
            <a:r>
              <a:rPr lang="en-US" sz="2000" err="1">
                <a:effectLst/>
              </a:rPr>
              <a:t>avgjerande</a:t>
            </a:r>
            <a:r>
              <a:rPr lang="en-US" sz="2000">
                <a:effectLst/>
              </a:rPr>
              <a:t> for </a:t>
            </a:r>
            <a:r>
              <a:rPr lang="en-US" sz="2000" err="1">
                <a:effectLst/>
              </a:rPr>
              <a:t>å</a:t>
            </a:r>
            <a:r>
              <a:rPr lang="en-US" sz="2000">
                <a:effectLst/>
              </a:rPr>
              <a:t> </a:t>
            </a:r>
            <a:r>
              <a:rPr lang="en-US" sz="2000" err="1">
                <a:effectLst/>
              </a:rPr>
              <a:t>kunne</a:t>
            </a:r>
            <a:r>
              <a:rPr lang="en-US" sz="2000">
                <a:effectLst/>
              </a:rPr>
              <a:t> </a:t>
            </a:r>
            <a:r>
              <a:rPr lang="en-US" sz="2000" err="1">
                <a:effectLst/>
              </a:rPr>
              <a:t>løyse</a:t>
            </a:r>
            <a:r>
              <a:rPr lang="en-US" sz="2000">
                <a:effectLst/>
              </a:rPr>
              <a:t> </a:t>
            </a:r>
            <a:r>
              <a:rPr lang="en-US" sz="2000" err="1">
                <a:effectLst/>
              </a:rPr>
              <a:t>velferdsoppgåvene</a:t>
            </a:r>
            <a:r>
              <a:rPr lang="en-US" sz="2000">
                <a:effectLst/>
              </a:rPr>
              <a:t> </a:t>
            </a:r>
            <a:r>
              <a:rPr lang="en-US" sz="2000" err="1">
                <a:effectLst/>
              </a:rPr>
              <a:t>i</a:t>
            </a:r>
            <a:r>
              <a:rPr lang="en-US" sz="2000">
                <a:effectLst/>
              </a:rPr>
              <a:t> </a:t>
            </a:r>
            <a:r>
              <a:rPr lang="en-US" sz="2000" err="1">
                <a:effectLst/>
              </a:rPr>
              <a:t>åra</a:t>
            </a:r>
            <a:r>
              <a:rPr lang="en-US" sz="2000">
                <a:effectLst/>
              </a:rPr>
              <a:t> </a:t>
            </a:r>
            <a:r>
              <a:rPr lang="en-US" sz="2000" err="1">
                <a:effectLst/>
              </a:rPr>
              <a:t>framover</a:t>
            </a:r>
            <a:r>
              <a:rPr lang="en-US" sz="2000">
                <a:effectLst/>
              </a:rPr>
              <a:t>. </a:t>
            </a:r>
          </a:p>
          <a:p>
            <a:r>
              <a:rPr lang="nb-NO" sz="2000">
                <a:solidFill>
                  <a:srgbClr val="000000"/>
                </a:solidFill>
                <a:latin typeface="Calibri" panose="020F0502020204030204" pitchFamily="34" charset="0"/>
              </a:rPr>
              <a:t>K</a:t>
            </a:r>
            <a:r>
              <a:rPr lang="nb-NO" b="0" i="0" u="none" strike="noStrike">
                <a:solidFill>
                  <a:srgbClr val="000000"/>
                </a:solidFill>
                <a:effectLst/>
                <a:latin typeface="Calibri" panose="020F0502020204030204" pitchFamily="34" charset="0"/>
              </a:rPr>
              <a:t>orleis kan kommunen sjå på </a:t>
            </a:r>
            <a:r>
              <a:rPr lang="nb-NO" b="0" i="0" u="none" strike="noStrike" err="1">
                <a:solidFill>
                  <a:srgbClr val="000000"/>
                </a:solidFill>
                <a:effectLst/>
                <a:latin typeface="Calibri" panose="020F0502020204030204" pitchFamily="34" charset="0"/>
              </a:rPr>
              <a:t>ressursane</a:t>
            </a:r>
            <a:r>
              <a:rPr lang="nb-NO" b="0" i="0" u="none" strike="noStrike">
                <a:solidFill>
                  <a:srgbClr val="000000"/>
                </a:solidFill>
                <a:effectLst/>
                <a:latin typeface="Calibri" panose="020F0502020204030204" pitchFamily="34" charset="0"/>
              </a:rPr>
              <a:t> sine som </a:t>
            </a:r>
            <a:r>
              <a:rPr lang="nb-NO" b="0" i="0" u="none" strike="noStrike" err="1">
                <a:solidFill>
                  <a:srgbClr val="000000"/>
                </a:solidFill>
                <a:effectLst/>
                <a:latin typeface="Calibri" panose="020F0502020204030204" pitchFamily="34" charset="0"/>
              </a:rPr>
              <a:t>ein</a:t>
            </a:r>
            <a:r>
              <a:rPr lang="nb-NO" b="0" i="0" u="none" strike="noStrike">
                <a:solidFill>
                  <a:srgbClr val="000000"/>
                </a:solidFill>
                <a:effectLst/>
                <a:latin typeface="Calibri" panose="020F0502020204030204" pitchFamily="34" charset="0"/>
              </a:rPr>
              <a:t> heilskap og bruke kompetanse på tvers av </a:t>
            </a:r>
            <a:r>
              <a:rPr lang="nb-NO" b="0" i="0" u="none" strike="noStrike" err="1">
                <a:solidFill>
                  <a:srgbClr val="000000"/>
                </a:solidFill>
                <a:effectLst/>
                <a:latin typeface="Calibri" panose="020F0502020204030204" pitchFamily="34" charset="0"/>
              </a:rPr>
              <a:t>sektorar</a:t>
            </a:r>
            <a:r>
              <a:rPr lang="nb-NO" b="0" i="0" u="none" strike="noStrike">
                <a:solidFill>
                  <a:srgbClr val="000000"/>
                </a:solidFill>
                <a:effectLst/>
                <a:latin typeface="Calibri" panose="020F0502020204030204" pitchFamily="34" charset="0"/>
              </a:rPr>
              <a:t>?</a:t>
            </a:r>
            <a:endParaRPr lang="nb-NO"/>
          </a:p>
        </p:txBody>
      </p:sp>
      <p:pic>
        <p:nvPicPr>
          <p:cNvPr id="15" name="Picture 5" descr="Gult spørsmåls tegn">
            <a:extLst>
              <a:ext uri="{FF2B5EF4-FFF2-40B4-BE49-F238E27FC236}">
                <a16:creationId xmlns:a16="http://schemas.microsoft.com/office/drawing/2014/main" id="{EABBB9CA-AD84-C282-41A5-CB7EAE8ECB5E}"/>
              </a:ext>
            </a:extLst>
          </p:cNvPr>
          <p:cNvPicPr>
            <a:picLocks noChangeAspect="1"/>
          </p:cNvPicPr>
          <p:nvPr/>
        </p:nvPicPr>
        <p:blipFill rotWithShape="1">
          <a:blip r:embed="rId2"/>
          <a:srcRect l="40766" r="5817"/>
          <a:stretch/>
        </p:blipFill>
        <p:spPr>
          <a:xfrm>
            <a:off x="6095999" y="10"/>
            <a:ext cx="6105655" cy="6857990"/>
          </a:xfrm>
          <a:prstGeom prst="rect">
            <a:avLst/>
          </a:prstGeom>
        </p:spPr>
      </p:pic>
      <p:sp>
        <p:nvSpPr>
          <p:cNvPr id="4" name="Plassholder for bunntekst 3">
            <a:extLst>
              <a:ext uri="{FF2B5EF4-FFF2-40B4-BE49-F238E27FC236}">
                <a16:creationId xmlns:a16="http://schemas.microsoft.com/office/drawing/2014/main" id="{BE52B124-1C4F-0A45-295A-CBD93F7834FA}"/>
              </a:ext>
            </a:extLst>
          </p:cNvPr>
          <p:cNvSpPr>
            <a:spLocks noGrp="1"/>
          </p:cNvSpPr>
          <p:nvPr>
            <p:ph type="ftr" sz="quarter" idx="11"/>
          </p:nvPr>
        </p:nvSpPr>
        <p:spPr>
          <a:xfrm>
            <a:off x="6264635" y="6356350"/>
            <a:ext cx="3713869" cy="365125"/>
          </a:xfrm>
        </p:spPr>
        <p:txBody>
          <a:bodyPr>
            <a:normAutofit/>
          </a:bodyPr>
          <a:lstStyle/>
          <a:p>
            <a:pPr algn="l"/>
            <a:endParaRPr lang="en-NO">
              <a:solidFill>
                <a:srgbClr val="FFFFFF"/>
              </a:solidFill>
            </a:endParaRPr>
          </a:p>
        </p:txBody>
      </p:sp>
    </p:spTree>
    <p:extLst>
      <p:ext uri="{BB962C8B-B14F-4D97-AF65-F5344CB8AC3E}">
        <p14:creationId xmlns:p14="http://schemas.microsoft.com/office/powerpoint/2010/main" val="3969267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dc76a08-270d-4c83-866e-a09a3c476c9a" xsi:nil="true"/>
    <lcf76f155ced4ddcb4097134ff3c332f xmlns="8e82e6c7-4f57-4aba-a1e1-e71129a545d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8CA9EFA442E10D4ABB48A52F3D5B4AE1" ma:contentTypeVersion="12" ma:contentTypeDescription="Opprett et nytt dokument." ma:contentTypeScope="" ma:versionID="a26ede239a0895595bcb28d87d77139d">
  <xsd:schema xmlns:xsd="http://www.w3.org/2001/XMLSchema" xmlns:xs="http://www.w3.org/2001/XMLSchema" xmlns:p="http://schemas.microsoft.com/office/2006/metadata/properties" xmlns:ns2="8e82e6c7-4f57-4aba-a1e1-e71129a545da" xmlns:ns3="8dc76a08-270d-4c83-866e-a09a3c476c9a" targetNamespace="http://schemas.microsoft.com/office/2006/metadata/properties" ma:root="true" ma:fieldsID="8328d7ea79a9993d6d79f973cd49cb17" ns2:_="" ns3:_="">
    <xsd:import namespace="8e82e6c7-4f57-4aba-a1e1-e71129a545da"/>
    <xsd:import namespace="8dc76a08-270d-4c83-866e-a09a3c476c9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82e6c7-4f57-4aba-a1e1-e71129a545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342ee66d-4320-4006-b867-72545b1f0a9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dc76a08-270d-4c83-866e-a09a3c476c9a"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14" nillable="true" ma:displayName="Taxonomy Catch All Column" ma:hidden="true" ma:list="{baed67f1-a06b-4b3c-a245-eb2702c19a98}" ma:internalName="TaxCatchAll" ma:showField="CatchAllData" ma:web="8dc76a08-270d-4c83-866e-a09a3c476c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F4604B-129D-48C3-BD4F-C9BD59F8A76E}">
  <ds:schemaRefs>
    <ds:schemaRef ds:uri="793ad56b-b905-482f-99c7-e0ad214f35d2"/>
    <ds:schemaRef ds:uri="8dc76a08-270d-4c83-866e-a09a3c476c9a"/>
    <ds:schemaRef ds:uri="8e82e6c7-4f57-4aba-a1e1-e71129a545da"/>
    <ds:schemaRef ds:uri="951c5f3f-388f-4fa8-9bc1-864edd518ca8"/>
    <ds:schemaRef ds:uri="e324237b-8f57-41ba-8035-8d47313c3cb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5E00F93-C000-44A1-BDCB-0139F6A2E759}">
  <ds:schemaRefs>
    <ds:schemaRef ds:uri="http://schemas.microsoft.com/sharepoint/v3/contenttype/forms"/>
  </ds:schemaRefs>
</ds:datastoreItem>
</file>

<file path=customXml/itemProps3.xml><?xml version="1.0" encoding="utf-8"?>
<ds:datastoreItem xmlns:ds="http://schemas.openxmlformats.org/officeDocument/2006/customXml" ds:itemID="{29E1A10D-D99C-4A0D-9A29-72381DD9A8BB}">
  <ds:schemaRefs>
    <ds:schemaRef ds:uri="8dc76a08-270d-4c83-866e-a09a3c476c9a"/>
    <ds:schemaRef ds:uri="8e82e6c7-4f57-4aba-a1e1-e71129a545d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4848</Words>
  <Application>Microsoft Office PowerPoint</Application>
  <PresentationFormat>Widescreen</PresentationFormat>
  <Paragraphs>285</Paragraphs>
  <Slides>40</Slides>
  <Notes>28</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40</vt:i4>
      </vt:variant>
    </vt:vector>
  </HeadingPairs>
  <TitlesOfParts>
    <vt:vector size="49" baseType="lpstr">
      <vt:lpstr>Arial</vt:lpstr>
      <vt:lpstr>Calibri</vt:lpstr>
      <vt:lpstr>Calibri Light</vt:lpstr>
      <vt:lpstr>Segoe UI</vt:lpstr>
      <vt:lpstr>Times</vt:lpstr>
      <vt:lpstr>Times New Roman</vt:lpstr>
      <vt:lpstr>UniCenturyOldStyle</vt:lpstr>
      <vt:lpstr>WordVisi_MSFontService</vt:lpstr>
      <vt:lpstr>Office Theme</vt:lpstr>
      <vt:lpstr>      NOU 2023: 4   Tid for handling  Personellet i en bærekraftig helse- og omsorgstjeneste   </vt:lpstr>
      <vt:lpstr>Formål og mandat  </vt:lpstr>
      <vt:lpstr>Utviklinga av tilsette i helse- og omsorgstenestene</vt:lpstr>
      <vt:lpstr>Auken kan ikkje halde fram</vt:lpstr>
      <vt:lpstr>Utsynsmeldinga 2023:30 </vt:lpstr>
      <vt:lpstr>Sterkt veksande behov for helse- og omsorgstenester</vt:lpstr>
      <vt:lpstr>PowerPoint-presentasjon</vt:lpstr>
      <vt:lpstr> Timar bistand for brukarar i kommunane med omfattande bistandsbehov</vt:lpstr>
      <vt:lpstr>PowerPoint-presentasjon</vt:lpstr>
      <vt:lpstr>PowerPoint-presentasjon</vt:lpstr>
      <vt:lpstr>PowerPoint-presentasjon</vt:lpstr>
      <vt:lpstr>PowerPoint-presentasjon</vt:lpstr>
      <vt:lpstr>PowerPoint-presentasjon</vt:lpstr>
      <vt:lpstr>Utfordringar med å rekruttere og behalde helsepersonell</vt:lpstr>
      <vt:lpstr>Stort leiarspenn i kommunehelsetenesta</vt:lpstr>
      <vt:lpstr>PowerPoint-presentasjon</vt:lpstr>
      <vt:lpstr>Tilrådingar og tiltak innanfor seks tiltaksområde</vt:lpstr>
      <vt:lpstr>Utgreie organisering av helse- og omsorgstenesta og sjukehusstruktur  </vt:lpstr>
      <vt:lpstr>Helsefellesskap og samhandling med kommunehelsetenesta</vt:lpstr>
      <vt:lpstr>Betre bruk av tilgjengelig kompetanse gjennom god oppgåvedeling</vt:lpstr>
      <vt:lpstr>Rett kompetanse til rett tid på rett stad  </vt:lpstr>
      <vt:lpstr>Oppgåvedeling</vt:lpstr>
      <vt:lpstr>PowerPoint-presentasjon</vt:lpstr>
      <vt:lpstr>Arbeidsforhold og arbeidstid </vt:lpstr>
      <vt:lpstr>Arbeidsforhold og arbeidstid</vt:lpstr>
      <vt:lpstr>Rekruttere og behalde</vt:lpstr>
      <vt:lpstr>Betydeleg potensial i å få helsepersonell til å stå lenger i jobb </vt:lpstr>
      <vt:lpstr>Utdanning og kompetanseutvikling </vt:lpstr>
      <vt:lpstr>Utdanning og kompetanseutvikling</vt:lpstr>
      <vt:lpstr>Utdanning og praksis</vt:lpstr>
      <vt:lpstr>Mobilisere personar utanfor arbeid og utdanning  </vt:lpstr>
      <vt:lpstr>Prioritering og reduksjon av overbehandling  </vt:lpstr>
      <vt:lpstr>Prioritering og reduksjon av overbehandling</vt:lpstr>
      <vt:lpstr>Teknologi og digitale løysingar kan redusere behovet for personell </vt:lpstr>
      <vt:lpstr> Forskningsprogram for teknologi og digitale løysingar  </vt:lpstr>
      <vt:lpstr>PowerPoint-presentasjon</vt:lpstr>
      <vt:lpstr>Spørsmål 1</vt:lpstr>
      <vt:lpstr>Spørsmål 2</vt:lpstr>
      <vt:lpstr>Spørsmål 3</vt:lpstr>
      <vt:lpstr>Spørsmål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Simen Gulliksen</dc:creator>
  <cp:lastModifiedBy>Henrik Ulriksen</cp:lastModifiedBy>
  <cp:revision>1</cp:revision>
  <cp:lastPrinted>2022-11-02T10:15:58Z</cp:lastPrinted>
  <dcterms:created xsi:type="dcterms:W3CDTF">2022-06-29T14:04:11Z</dcterms:created>
  <dcterms:modified xsi:type="dcterms:W3CDTF">2023-04-20T09:04:39Z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2cb0b57-dde8-42fe-9f44-53162ebab993_Enabled">
    <vt:lpwstr>true</vt:lpwstr>
  </property>
  <property fmtid="{D5CDD505-2E9C-101B-9397-08002B2CF9AE}" pid="3" name="MSIP_Label_52cb0b57-dde8-42fe-9f44-53162ebab993_SetDate">
    <vt:lpwstr>2022-09-07T09:51:51Z</vt:lpwstr>
  </property>
  <property fmtid="{D5CDD505-2E9C-101B-9397-08002B2CF9AE}" pid="4" name="MSIP_Label_52cb0b57-dde8-42fe-9f44-53162ebab993_Method">
    <vt:lpwstr>Standard</vt:lpwstr>
  </property>
  <property fmtid="{D5CDD505-2E9C-101B-9397-08002B2CF9AE}" pid="5" name="MSIP_Label_52cb0b57-dde8-42fe-9f44-53162ebab993_Name">
    <vt:lpwstr>Intern (HOD)</vt:lpwstr>
  </property>
  <property fmtid="{D5CDD505-2E9C-101B-9397-08002B2CF9AE}" pid="6" name="MSIP_Label_52cb0b57-dde8-42fe-9f44-53162ebab993_SiteId">
    <vt:lpwstr>f696e186-1c3b-44cd-bf76-5ace0e7007bd</vt:lpwstr>
  </property>
  <property fmtid="{D5CDD505-2E9C-101B-9397-08002B2CF9AE}" pid="7" name="MSIP_Label_52cb0b57-dde8-42fe-9f44-53162ebab993_ActionId">
    <vt:lpwstr>eded6eda-95cc-4d50-a581-c2c56312e13b</vt:lpwstr>
  </property>
  <property fmtid="{D5CDD505-2E9C-101B-9397-08002B2CF9AE}" pid="8" name="MSIP_Label_52cb0b57-dde8-42fe-9f44-53162ebab993_ContentBits">
    <vt:lpwstr>0</vt:lpwstr>
  </property>
  <property fmtid="{D5CDD505-2E9C-101B-9397-08002B2CF9AE}" pid="9" name="ContentTypeId">
    <vt:lpwstr>0x0101008CA9EFA442E10D4ABB48A52F3D5B4AE1</vt:lpwstr>
  </property>
  <property fmtid="{D5CDD505-2E9C-101B-9397-08002B2CF9AE}" pid="10" name="DssAvdeling">
    <vt:lpwstr/>
  </property>
  <property fmtid="{D5CDD505-2E9C-101B-9397-08002B2CF9AE}" pid="11" name="DssDepartement">
    <vt:lpwstr/>
  </property>
  <property fmtid="{D5CDD505-2E9C-101B-9397-08002B2CF9AE}" pid="12" name="DssRomtype">
    <vt:lpwstr/>
  </property>
  <property fmtid="{D5CDD505-2E9C-101B-9397-08002B2CF9AE}" pid="13" name="GtProjectPhase">
    <vt:lpwstr/>
  </property>
  <property fmtid="{D5CDD505-2E9C-101B-9397-08002B2CF9AE}" pid="14" name="MediaServiceImageTags">
    <vt:lpwstr/>
  </property>
</Properties>
</file>